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lsb" ContentType="application/vnd.ms-excel.sheet.binary.macroEnabled.12"/>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59" r:id="rId3"/>
    <p:sldId id="284" r:id="rId4"/>
    <p:sldId id="264" r:id="rId5"/>
    <p:sldId id="265" r:id="rId6"/>
    <p:sldId id="257" r:id="rId7"/>
    <p:sldId id="266" r:id="rId8"/>
    <p:sldId id="258" r:id="rId9"/>
    <p:sldId id="268" r:id="rId10"/>
    <p:sldId id="285" r:id="rId11"/>
    <p:sldId id="269" r:id="rId12"/>
    <p:sldId id="262" r:id="rId13"/>
    <p:sldId id="272" r:id="rId14"/>
    <p:sldId id="277" r:id="rId15"/>
    <p:sldId id="275" r:id="rId16"/>
    <p:sldId id="281" r:id="rId17"/>
    <p:sldId id="286" r:id="rId18"/>
    <p:sldId id="282" r:id="rId19"/>
    <p:sldId id="283" r:id="rId20"/>
    <p:sldId id="288" r:id="rId21"/>
    <p:sldId id="289" r:id="rId22"/>
    <p:sldId id="290" r:id="rId23"/>
    <p:sldId id="287" r:id="rId24"/>
    <p:sldId id="292" r:id="rId25"/>
    <p:sldId id="29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66"/>
    <a:srgbClr val="FFFF00"/>
    <a:srgbClr val="FFFF99"/>
    <a:srgbClr val="FFFFFF"/>
    <a:srgbClr val="E1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14" autoAdjust="0"/>
    <p:restoredTop sz="96357" autoAdjust="0"/>
  </p:normalViewPr>
  <p:slideViewPr>
    <p:cSldViewPr snapToGrid="0">
      <p:cViewPr varScale="1">
        <p:scale>
          <a:sx n="114" d="100"/>
          <a:sy n="114" d="100"/>
        </p:scale>
        <p:origin x="378"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 Id="rId4"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798B0-1846-47E0-9BDD-48300A147D20}" type="datetimeFigureOut">
              <a:rPr lang="en-US" smtClean="0"/>
              <a:t>12/2/2020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3CD802-EB30-43A8-9FD1-E91F3049BDA9}" type="slidenum">
              <a:rPr lang="en-US" smtClean="0"/>
              <a:t>‹#›</a:t>
            </a:fld>
            <a:endParaRPr lang="en-US"/>
          </a:p>
        </p:txBody>
      </p:sp>
    </p:spTree>
    <p:extLst>
      <p:ext uri="{BB962C8B-B14F-4D97-AF65-F5344CB8AC3E}">
        <p14:creationId xmlns:p14="http://schemas.microsoft.com/office/powerpoint/2010/main" val="3814519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3CD802-EB30-43A8-9FD1-E91F3049BDA9}" type="slidenum">
              <a:rPr lang="en-US" smtClean="0"/>
              <a:t>1</a:t>
            </a:fld>
            <a:endParaRPr lang="en-US"/>
          </a:p>
        </p:txBody>
      </p:sp>
    </p:spTree>
    <p:extLst>
      <p:ext uri="{BB962C8B-B14F-4D97-AF65-F5344CB8AC3E}">
        <p14:creationId xmlns:p14="http://schemas.microsoft.com/office/powerpoint/2010/main" val="139253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UTILITY COMPANIES WILL REVIEW THE PRELIMINARY PLANS AND UCM, AND THEN FORWARD THEIR COMMENTS TO THE PROJECT DESIGNER.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COMPANIES WITH UNDERGROUND FACILITIES WILL PROVIDE TEST HOLE REQUESTS AT LOCATIONS OF POTENTIAL CONFLICT.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ALL UTILITY COMPANY COMMENTS AND TEST HOLE REQUESTS ARE RECEIVED, THE REQUIRED UTILITY INVESTIGATION LEVEL IS ENTERED INTO THE MATRIX.</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TEST HOLES ARE REQUIRED, THEY SHOULD BE NUMBERED SEQUENTIALLY.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 RECOMMENDED THAT A TH PREFIX BE INCLUDED WITH THE TEST HOLE NUMBER IN ORDER TO AVOID CONFUSION WITH THE UTILITY CONFLICT ID NUMBER.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UPON RECEIPT OF THE TEST HOLE INFORMATION FROM THE SUBSURFACE UTILITY ENGINEERING COMPANY, THE CONFLICT INFORMATION IS ENTERED INTO THE MATRIX.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INCLUDES THE UTILITY TOP AND BOTTOM ELEVATION, THE CONFLICTING INFRASTRUCTURE UNIT TOP AND BOTTOM ELEVATION AND THE LATERAL CLEARANCE FROM THE UTILITY TO THE PROPOSED INFRASTRUCTURE UNIT.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THE POTENTIAL CONFLICT HAS BEEN FULLY EVALUATED, THE CONFLICT STATUS CELL IS UPDATED ACCORDINGLY.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A CONFLICT IS CONFIRMED, STATION AND OFFSET INFORMATION SHOULD ALSO BE UPDATED.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THROUGH CONSULTATION WITH THE UTILITY COMPANY, A RECOMMENDED ACTION IS DETERMINED AND THE RESOLUTION STATUS IS UPDATED IN THE PROVIDED DROP-DOWN LIST.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ADDITIONAL STUDIES MAY BE INDICATED IF A RESOLUTION TO THE CONFLICT IS NOT APPARENT.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ADDITIONAL STUDIES ARE REQUIRED, AN AGREED TO CONFLCIT RESOLUTION DATE SHOULD BE DETERMINED.</a:t>
            </a:r>
          </a:p>
          <a:p>
            <a:endParaRPr lang="en-US" dirty="0"/>
          </a:p>
        </p:txBody>
      </p:sp>
      <p:sp>
        <p:nvSpPr>
          <p:cNvPr id="4" name="Slide Number Placeholder 3"/>
          <p:cNvSpPr>
            <a:spLocks noGrp="1"/>
          </p:cNvSpPr>
          <p:nvPr>
            <p:ph type="sldNum" sz="quarter" idx="5"/>
          </p:nvPr>
        </p:nvSpPr>
        <p:spPr/>
        <p:txBody>
          <a:bodyPr/>
          <a:lstStyle/>
          <a:p>
            <a:fld id="{003CD802-EB30-43A8-9FD1-E91F3049BDA9}" type="slidenum">
              <a:rPr lang="en-US" smtClean="0"/>
              <a:t>10</a:t>
            </a:fld>
            <a:endParaRPr lang="en-US"/>
          </a:p>
        </p:txBody>
      </p:sp>
    </p:spTree>
    <p:extLst>
      <p:ext uri="{BB962C8B-B14F-4D97-AF65-F5344CB8AC3E}">
        <p14:creationId xmlns:p14="http://schemas.microsoft.com/office/powerpoint/2010/main" val="949667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 STUDIES ARE DOCUMENTED IN THE COST ESTIMATE ANALYSIS WORKSHEET.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WORKSHEET CONTAINS A HEADER AREA FOR BASIC PROJECT INFORMATION AND A MATRIX AREA TO LIST THE ALTERNATIVE SOLUTIONS CONSIDERED. </a:t>
            </a:r>
          </a:p>
          <a:p>
            <a:r>
              <a:rPr lang="en-US" sz="1200" kern="1200" dirty="0">
                <a:solidFill>
                  <a:schemeClr val="tx1"/>
                </a:solidFill>
                <a:effectLst/>
                <a:latin typeface="+mn-lt"/>
                <a:ea typeface="+mn-ea"/>
                <a:cs typeface="+mn-cs"/>
              </a:rPr>
              <a:t> </a:t>
            </a:r>
          </a:p>
          <a:p>
            <a:r>
              <a:rPr lang="en-US" sz="1200" kern="1200" cap="all" dirty="0">
                <a:solidFill>
                  <a:schemeClr val="tx1"/>
                </a:solidFill>
                <a:effectLst/>
                <a:latin typeface="+mn-lt"/>
                <a:ea typeface="+mn-ea"/>
                <a:cs typeface="+mn-cs"/>
              </a:rPr>
              <a:t>All header and column descriptions are password protected and MAY NOT BE EDITED by the user. </a:t>
            </a:r>
            <a:endParaRPr lang="en-US" sz="1200" kern="1200" dirty="0">
              <a:solidFill>
                <a:schemeClr val="tx1"/>
              </a:solidFill>
              <a:effectLst/>
              <a:latin typeface="+mn-lt"/>
              <a:ea typeface="+mn-ea"/>
              <a:cs typeface="+mn-cs"/>
            </a:endParaRPr>
          </a:p>
          <a:p>
            <a:r>
              <a:rPr lang="en-US" sz="1200" kern="1200" cap="all"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cap="all" dirty="0">
                <a:solidFill>
                  <a:schemeClr val="tx1"/>
                </a:solidFill>
                <a:effectLst/>
                <a:latin typeface="+mn-lt"/>
                <a:ea typeface="+mn-ea"/>
                <a:cs typeface="+mn-cs"/>
              </a:rPr>
              <a:t>The user may add rows TO the matrix AND MAY ALSO ADD columns to the OUTSIDE of the matrix.</a:t>
            </a:r>
          </a:p>
          <a:p>
            <a:endParaRPr lang="en-US" sz="1200" kern="1200" cap="all" dirty="0">
              <a:solidFill>
                <a:schemeClr val="tx1"/>
              </a:solidFill>
              <a:effectLst/>
              <a:latin typeface="+mn-lt"/>
              <a:ea typeface="+mn-ea"/>
              <a:cs typeface="+mn-cs"/>
            </a:endParaRPr>
          </a:p>
          <a:p>
            <a:r>
              <a:rPr lang="en-US" sz="1200" kern="1200" cap="all" dirty="0">
                <a:solidFill>
                  <a:schemeClr val="tx1"/>
                </a:solidFill>
                <a:effectLst/>
                <a:latin typeface="+mn-lt"/>
                <a:ea typeface="+mn-ea"/>
                <a:cs typeface="+mn-cs"/>
              </a:rPr>
              <a:t>MULTIPLE CONFLICTS FOR A SINGLE UTILITY COMPANY MAY BE EVALUATED USING ONE WORKSHEET. </a:t>
            </a:r>
            <a:endParaRPr lang="en-US" sz="1200" kern="1200" dirty="0">
              <a:solidFill>
                <a:schemeClr val="tx1"/>
              </a:solidFill>
              <a:effectLst/>
              <a:latin typeface="+mn-lt"/>
              <a:ea typeface="+mn-ea"/>
              <a:cs typeface="+mn-cs"/>
            </a:endParaRPr>
          </a:p>
          <a:p>
            <a:r>
              <a:rPr lang="en-US" sz="1200" kern="1200" cap="all"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cap="all" dirty="0">
                <a:solidFill>
                  <a:schemeClr val="tx1"/>
                </a:solidFill>
                <a:effectLst/>
                <a:latin typeface="+mn-lt"/>
                <a:ea typeface="+mn-ea"/>
                <a:cs typeface="+mn-cs"/>
              </a:rPr>
              <a:t>MULTIPLE WORKSHEETS MUST BE USED IF TWO OR MORE UTILITY COMPANIES REQUIRE A COST ESTIMATE 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COST ESTIMATE ANALYSIS WORKSHEET CAN BE COPIED AND PASTED TO A NEW UNFORMATTED WORKSHEET FOR THIS PURPOSE.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03CD802-EB30-43A8-9FD1-E91F3049BDA9}" type="slidenum">
              <a:rPr lang="en-US" smtClean="0"/>
              <a:t>11</a:t>
            </a:fld>
            <a:endParaRPr lang="en-US"/>
          </a:p>
        </p:txBody>
      </p:sp>
    </p:spTree>
    <p:extLst>
      <p:ext uri="{BB962C8B-B14F-4D97-AF65-F5344CB8AC3E}">
        <p14:creationId xmlns:p14="http://schemas.microsoft.com/office/powerpoint/2010/main" val="2324388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WORKSHEET HEADER AREA SHOWN IN GREEN CONTAINS PROJECT INITIATION INFORMATION WHICH IS LINKED TO THE UCM WORKSHEET.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HEADER INFORMATION PERTAINING TO THE UTILITY CAN BE COPIED FROM THE UCM WORKSHEET.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DROP-DOWN LISTS ARE PROVIDED FOR THE UTILITY OWNER AND THE UTILITY TYPE.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HEADER ALSO PROVIDES SPACE TO IDENTIFY THE ALTERNATIVE ANALYSIS DEVELOPER AND THE QUALITY CONTROL REVIEWER.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 ALTERNATIVE NUMBER IS ASSIGNED TO EACH POTENTIAL SOLUTION TO BE EVALUATED.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DESCRIPTION OF EACH ALTERNATIVE AS WELL AS THEIR ADVANTAGES AND DISADVANTAGES IS DOCUMENTED IN THE APPLICABLE CELLS.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COST ESTIMATES ARE TYPICALLY PREPARED FOR EACH ALTERNATIVE UNDER CONSIDERATION.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ENGINEERING COSTS AND CONSTRUCTION COSTS SHOULD BE DETERMINED FOR BOTH THE UTILITY COMPANY AND DELDOT.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TOTAL COST OF EACH ALTERNATIVE IS THE SUM OF THE RELEVANT ENGINEERING AND DIRECT COSTS.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PARTY THAT IS FINANCIALLY RESPONSIBLE FOR THE ALTERNATIVE UNDER CONSIDERATION IS ENTERED USING THE PROVIDED DROP-DOWN LIST.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GENERALLY THE UTILITY COMPANY OR DELDOT, OR THERE MAY BE A SHARED FINANCIAL RESPONSIBLITY BETWEEN DELDOT AND THE UTILITY COMPANY.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EACH ALTERNATIVE HAS BEEN EVALUATED, ITS FEASABILITY SHOULD BE NOTED AND THE RESOLUTION DECISION STATUS UPDATED IN THE PROVIDED DROP-DOWN LISTS.</a:t>
            </a:r>
          </a:p>
          <a:p>
            <a:endParaRPr lang="en-US" dirty="0"/>
          </a:p>
        </p:txBody>
      </p:sp>
      <p:sp>
        <p:nvSpPr>
          <p:cNvPr id="4" name="Slide Number Placeholder 3"/>
          <p:cNvSpPr>
            <a:spLocks noGrp="1"/>
          </p:cNvSpPr>
          <p:nvPr>
            <p:ph type="sldNum" sz="quarter" idx="5"/>
          </p:nvPr>
        </p:nvSpPr>
        <p:spPr/>
        <p:txBody>
          <a:bodyPr/>
          <a:lstStyle/>
          <a:p>
            <a:fld id="{003CD802-EB30-43A8-9FD1-E91F3049BDA9}" type="slidenum">
              <a:rPr lang="en-US" smtClean="0"/>
              <a:t>12</a:t>
            </a:fld>
            <a:endParaRPr lang="en-US"/>
          </a:p>
        </p:txBody>
      </p:sp>
    </p:spTree>
    <p:extLst>
      <p:ext uri="{BB962C8B-B14F-4D97-AF65-F5344CB8AC3E}">
        <p14:creationId xmlns:p14="http://schemas.microsoft.com/office/powerpoint/2010/main" val="3562400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USER GUIDE WORKSHEET PROVIDES BASIC INSTRUCTIONS FOR USING THE UTILITY CONFLCIT MATRIX WORKBOOK.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WORKSHEET IS PASSWORD PROTECTED AND CANNOT BE EDITED BY THE USER.</a:t>
            </a:r>
          </a:p>
          <a:p>
            <a:endParaRPr lang="en-US" dirty="0"/>
          </a:p>
        </p:txBody>
      </p:sp>
      <p:sp>
        <p:nvSpPr>
          <p:cNvPr id="4" name="Slide Number Placeholder 3"/>
          <p:cNvSpPr>
            <a:spLocks noGrp="1"/>
          </p:cNvSpPr>
          <p:nvPr>
            <p:ph type="sldNum" sz="quarter" idx="5"/>
          </p:nvPr>
        </p:nvSpPr>
        <p:spPr/>
        <p:txBody>
          <a:bodyPr/>
          <a:lstStyle/>
          <a:p>
            <a:fld id="{003CD802-EB30-43A8-9FD1-E91F3049BDA9}" type="slidenum">
              <a:rPr lang="en-US" smtClean="0"/>
              <a:t>13</a:t>
            </a:fld>
            <a:endParaRPr lang="en-US"/>
          </a:p>
        </p:txBody>
      </p:sp>
    </p:spTree>
    <p:extLst>
      <p:ext uri="{BB962C8B-B14F-4D97-AF65-F5344CB8AC3E}">
        <p14:creationId xmlns:p14="http://schemas.microsoft.com/office/powerpoint/2010/main" val="3105606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FIELD AND COLUMN DESCRIPTIONS WORKSHEET DESCRIBES THE INPUT DATA REQUIRED FOR INDIVIDUAL CELLS WITHIN THE UCM WORKSHEET AND THE COST ESTIMATE ANALYSIS WORKSHEET.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WORKSHEET IS PASSWORD PROTECTED AND CANNOT BE EDITED BY THE USER.</a:t>
            </a:r>
          </a:p>
          <a:p>
            <a:endParaRPr lang="en-US" dirty="0"/>
          </a:p>
        </p:txBody>
      </p:sp>
      <p:sp>
        <p:nvSpPr>
          <p:cNvPr id="4" name="Slide Number Placeholder 3"/>
          <p:cNvSpPr>
            <a:spLocks noGrp="1"/>
          </p:cNvSpPr>
          <p:nvPr>
            <p:ph type="sldNum" sz="quarter" idx="5"/>
          </p:nvPr>
        </p:nvSpPr>
        <p:spPr/>
        <p:txBody>
          <a:bodyPr/>
          <a:lstStyle/>
          <a:p>
            <a:fld id="{003CD802-EB30-43A8-9FD1-E91F3049BDA9}" type="slidenum">
              <a:rPr lang="en-US" smtClean="0"/>
              <a:t>14</a:t>
            </a:fld>
            <a:endParaRPr lang="en-US"/>
          </a:p>
        </p:txBody>
      </p:sp>
    </p:spTree>
    <p:extLst>
      <p:ext uri="{BB962C8B-B14F-4D97-AF65-F5344CB8AC3E}">
        <p14:creationId xmlns:p14="http://schemas.microsoft.com/office/powerpoint/2010/main" val="2115877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FINAL WORKSHEET IN THE UTILITY CONFLICT MATRIX WORKBOOK IS THE UCM DROP-DOWN LIST WORKSHEET.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SHOWS THE DATA PROVIDED BY EACH DROP-DOWN LIST CONTAINED IN THE WORKBOOK.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SHOULD BE NOTED THAT IN DROP-DOWN LIST SHOWN HERE, THE BRACKETED NAMES ARE FORMERLY KNOWN AS NAMES.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WORKSHEET IS PASSWORD PROTECTED AND CANNOT BE EDITED BY THE USER. </a:t>
            </a:r>
          </a:p>
        </p:txBody>
      </p:sp>
      <p:sp>
        <p:nvSpPr>
          <p:cNvPr id="4" name="Slide Number Placeholder 3"/>
          <p:cNvSpPr>
            <a:spLocks noGrp="1"/>
          </p:cNvSpPr>
          <p:nvPr>
            <p:ph type="sldNum" sz="quarter" idx="5"/>
          </p:nvPr>
        </p:nvSpPr>
        <p:spPr/>
        <p:txBody>
          <a:bodyPr/>
          <a:lstStyle/>
          <a:p>
            <a:fld id="{003CD802-EB30-43A8-9FD1-E91F3049BDA9}" type="slidenum">
              <a:rPr lang="en-US" smtClean="0"/>
              <a:t>15</a:t>
            </a:fld>
            <a:endParaRPr lang="en-US"/>
          </a:p>
        </p:txBody>
      </p:sp>
    </p:spTree>
    <p:extLst>
      <p:ext uri="{BB962C8B-B14F-4D97-AF65-F5344CB8AC3E}">
        <p14:creationId xmlns:p14="http://schemas.microsoft.com/office/powerpoint/2010/main" val="3949379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EXAMPLE IS TAKEN FROM A ROAD WIDENING AND SAFETY IMPROVEMENT PROJECT LOCATED ON US 13, SOUTH OF DOVER.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OF THE INFORMATION PRESENTED HERE HAS BEEN ALTERED FOR PRESENTATION PURPOSES.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UTILITIES LOCATED WITHIN THE US 13 PROJECT LIMITS INCLUDE UNDERGROUND COMMUNICATION, ELECTRIC, GAS, SANITARY SEWER AND WATER LINES ALONG WITH AERIAL ELECTRIC AND COMMUNICATION FACILITIES.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CRITICAL UNDERGROUND UTILITIES INCLUDE A 30-INCH PRESTRESSED CONCRETE CYLINDER PIPE FORCE MAIN SANITARY SEWER, A 16-INCH DUCTILE IRON PIPE FORCE MAIN SANITARY SEWER AND AN 8-INCH HIGH PRESSURE GAS TRANSMISSION MAIN.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GIVEN THE POTENTIAL RISKS FOR DAMAGE DURING CONSTRUCTION, IT WAS DECIDED TO UTILIZE UTILITY DESIGNATION TECHNIQUES TO LOCATE ALL EXISTING UNDERGROUND FACILITIES WITHIN THE PROJECT LIMITS.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UTILITIES CONTAINED WITHIN THE LIMITS FOR THIS EXAMPLE INCLUDE CAMDEN WYOMING SEWER AND WATER AUTHORITY WATER LINES, DELMARVA POWER AERIAL ELECTRIC DISTRIBUTION LINES, AN EASTERN SHORE NATURAL GAS TRANSMISSION LINE, KENT COUNTY DEPARTMENT OF PUBLIC WORKS SEWER LINES, AND VERIZON COMMUNICATIONS UNDERGROUND AND AERIAL CABLES.</a:t>
            </a:r>
          </a:p>
          <a:p>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3CD802-EB30-43A8-9FD1-E91F3049BD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830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EXAMPLE FOCUSES ON A 10-INCH WATER MAIN OWNED BY THE CAMDEN WYOMING SEWER AND WATER AUTHORITY, WHICH IS HIGHLIGHTED IN BLUE ON THE PRELIMINARY PLAN.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PROJECT DESIGN REQUIRED THAT THE PROPOSED 10’ WIDE OUTSIDE SHOULDER BE WIDENED TO 20’ BETWEEN STA 278+50 TO STA 282+00.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WAS NECESSARY TO PROVIDE PARKING OPPORTUNITIES FOR SEVERAL SMALL BUSINESSES FRONTING US 13.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WIDENING CREATED A POTENTIAL CONFLICT BETWEEN THE 10-INCH WATER MAIN AND THE PROPOSED ROADWAY DRAINAGE SYSTEM.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POTENTIAL UTILITY CONFLICTS WERE NOTED IN RED ON THE PRELIMINARY PLANS AND ASSIGNED CONFLICT ID NUMBERS.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CONFLCIT ID’S FOR AERIAL FACILITIES WERE GIVEN AN “A” PREFIX TO DENOTE AERIAL.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3CD802-EB30-43A8-9FD1-E91F3049BD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050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INFORMATION FOR EACH POTENTIAL CONFLICT WAS ENTERED INTO THE PROJECT UCM AND THEN MADE AVAILABLE TO THE UTILITY COMPANIES ALONG WITH THE PRELIMINARY PLANS.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03CD802-EB30-43A8-9FD1-E91F3049BDA9}" type="slidenum">
              <a:rPr lang="en-US" smtClean="0"/>
              <a:t>18</a:t>
            </a:fld>
            <a:endParaRPr lang="en-US"/>
          </a:p>
        </p:txBody>
      </p:sp>
    </p:spTree>
    <p:extLst>
      <p:ext uri="{BB962C8B-B14F-4D97-AF65-F5344CB8AC3E}">
        <p14:creationId xmlns:p14="http://schemas.microsoft.com/office/powerpoint/2010/main" val="4047569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THROUGH COORDINATION WITH THE UTILITY OWNERS, TEST HOLE LOCATIONS WERE IDENTIFIED WHERE NEEDED TO CONFIRM UNDERGROUND CONLICTS.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TEST HOLE RESULTS WERE ADDED TO THE UCM AND EACH CONFLICT WAS EVALUATED TO DETERMINE A POTENTIAL RESOLUTION.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OWNER OF THE 10” WATER MAIN REQUESTED THAT DELDOT INVESTIGATE AN ALTERNATIVE DRAINAGE SYSTEM DESIGN IN ORDER FOR THEM TO AVOID HAVING TO RELOCATE THEIR FACILITY.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PARTIES AGREED TO DEVELOP A RESOLUTION BEFORE JUNE 30, 2019 SO AS NOT TO DELAY THE PROJECT SEMI-FINAL PLAN SUBMISSION.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3CD802-EB30-43A8-9FD1-E91F3049BD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530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cap="all" dirty="0">
                <a:solidFill>
                  <a:schemeClr val="tx1"/>
                </a:solidFill>
                <a:effectLst/>
                <a:latin typeface="+mn-lt"/>
                <a:ea typeface="+mn-ea"/>
                <a:cs typeface="+mn-cs"/>
              </a:rPr>
              <a:t>The importance of avoiding utility conflicts during the design and construction of highway and bridge projects cannot be overstated.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cap="all" dirty="0">
                <a:solidFill>
                  <a:schemeClr val="tx1"/>
                </a:solidFill>
                <a:effectLst/>
                <a:latin typeface="+mn-lt"/>
                <a:ea typeface="+mn-ea"/>
                <a:cs typeface="+mn-cs"/>
              </a:rPr>
              <a:t>Unexpected utility conflicts can lead to costly redesign work, delays in project bidding, or costly and time-consuming construction delays for both the DOT and the utility company.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cap="all" dirty="0">
                <a:solidFill>
                  <a:schemeClr val="tx1"/>
                </a:solidFill>
                <a:effectLst/>
                <a:latin typeface="+mn-lt"/>
                <a:ea typeface="+mn-ea"/>
                <a:cs typeface="+mn-cs"/>
              </a:rPr>
              <a:t>Utility Conflict Management tools have been developed to assist BOTH THE DOT AND THE UTILITY COMPANY with conflict DOCUMENTATION AND resolution.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cap="all" dirty="0">
                <a:solidFill>
                  <a:schemeClr val="tx1"/>
                </a:solidFill>
                <a:effectLst/>
                <a:latin typeface="+mn-lt"/>
                <a:ea typeface="+mn-ea"/>
                <a:cs typeface="+mn-cs"/>
              </a:rPr>
              <a:t>One such tool is the Utility Conflict Matrix, or </a:t>
            </a:r>
            <a:r>
              <a:rPr lang="en-US" sz="1200" kern="1200" cap="all" dirty="0" err="1">
                <a:solidFill>
                  <a:schemeClr val="tx1"/>
                </a:solidFill>
                <a:effectLst/>
                <a:latin typeface="+mn-lt"/>
                <a:ea typeface="+mn-ea"/>
                <a:cs typeface="+mn-cs"/>
              </a:rPr>
              <a:t>ucm</a:t>
            </a:r>
            <a:r>
              <a:rPr lang="en-US" sz="1200" kern="1200" cap="all"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TRAINING GUIDE WILL PROVIDE USERS WITH A BASIC UNDERSTANDING OF THE DATA INPUT REQUIREMENTS NECESSARY TO DEVELOP A UCM WORKBOOK FOR ANY DELDOT PROJECT.</a:t>
            </a:r>
          </a:p>
          <a:p>
            <a:endParaRPr lang="en-US" sz="1200" kern="1200" cap="all"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03CD802-EB30-43A8-9FD1-E91F3049BDA9}" type="slidenum">
              <a:rPr lang="en-US" smtClean="0"/>
              <a:t>2</a:t>
            </a:fld>
            <a:endParaRPr lang="en-US"/>
          </a:p>
        </p:txBody>
      </p:sp>
    </p:spTree>
    <p:extLst>
      <p:ext uri="{BB962C8B-B14F-4D97-AF65-F5344CB8AC3E}">
        <p14:creationId xmlns:p14="http://schemas.microsoft.com/office/powerpoint/2010/main" val="275989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0EF6587-F5D9-47B0-85BB-96A85D98CA8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TWO ALTERNATE DESIGNS WERE EVALUATED: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FIRST ALTERNATIVE CONSIDERS RELOCATING THE 10-INCH WATER MAIN TO AVOID THE PROPOSED ROADWAY DRAINAGE.</a:t>
            </a:r>
          </a:p>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7E8C569-DEC0-4FD5-B235-83E7C3216C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SECOND ALTERNATIVE SHIFTS THE DRAINAGE SYSTEM AWAY THE 10-INCH WATER MAIN BY CREATING A SHALLOW SWALE IN THE PAVEMENT BETWEEN THE SHOULDER AND THE PARKING AREA.</a:t>
            </a:r>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COST ESTIMATES WERE PREPARED FOR EACH ALTERNATIVE AND ENTERED INTO THE COST ESTIMATE ANALYSIS WORKSHEET.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EACH ALTERNATIVE WAS EVALUATED FOR CONSTRUCTABILITY AND BOTH WERE DEEMED FEASIBLE TO CONSTRUCT.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ALTERNATIVE 2 WAS THE CLEAR CHOICE FOR THE PREFERRED ALTERNATIVE.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3CD802-EB30-43A8-9FD1-E91F3049BD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905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86E7905-CE29-4DAB-AD42-59F8899C4B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SEMI-FINAL PLANS WERE SUBMITTED WITH THE REVISED TYPICAL SECTION AND DRAINAGE PLAN.</a:t>
            </a:r>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SEMI-FINAL UCM WAS ADJUSTED ACCORDINGLY AND RECORDED THAT THE CONFLICT BETWEEN THE PROPOSED ROADWAY DRAINAGE SYSTEM AND THE 10-INCH WATER MAIN HAD BEEN RESOLVED.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3CD802-EB30-43A8-9FD1-E91F3049BD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70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UTILITY CONFLICT MANAGEMENT IS EXTREMELY IMPORTANT TO THE ULTIMATE SUCCESS OF A PROJECT.</a:t>
            </a:r>
          </a:p>
          <a:p>
            <a:endParaRPr lang="en-US" dirty="0"/>
          </a:p>
          <a:p>
            <a:r>
              <a:rPr lang="en-US" dirty="0"/>
              <a:t>UNFORESEEN UTILITY CONFLICTS CAN HAVE NEGATIVE IMPACTS TO A PROJECT’S TIMING, BUDGET AND EFFECT ON THE PUBLIC.</a:t>
            </a:r>
          </a:p>
          <a:p>
            <a:endParaRPr lang="en-US" dirty="0"/>
          </a:p>
          <a:p>
            <a:r>
              <a:rPr lang="en-US" dirty="0"/>
              <a:t>TOOLS SUCH AS THE UCM HAVE BEEN DEVELOPED TO ASSIST PROJECT DESIGNERS AND COORDINATORS WITH MANAGING AND RESOLVING UTILITY CONFLICTS BEFORE THEY BECOME SERIOUS ISSUES.</a:t>
            </a:r>
          </a:p>
          <a:p>
            <a:endParaRPr lang="en-US" dirty="0"/>
          </a:p>
          <a:p>
            <a:r>
              <a:rPr lang="en-US" dirty="0"/>
              <a:t>ADDITIONAL INFORMATION REGARDING UTILITY PLAN DEVELOPMENT AND COORDINATION CAN BE FOUND IN THE DESIGN RESOURCE CENTER LOCATED ON THE DELDOT WEBSITE.</a:t>
            </a:r>
          </a:p>
          <a:p>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3CD802-EB30-43A8-9FD1-E91F3049BD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958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DELDOT CREATED THE UCM WORKBOOK TO ASSIST DESIGN, CONSTRUCTION AND UTILITY COORDINATION PERSONNEL WITH UTILITY CONFLICT MANAGEMENT AND RESOLUTION.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UCM WAS DEVELOPED IN AN EASY TO USE MICROSOFT EXCEL SPREADSHEET FORMAT FOR USE WITH ANY DELDOT CONSTRUCTION CONTRACT, REGARDLESS OF ITS COMPLEXITY.</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PROJECT UCM WILL BE MADE AVAILABLE TO THE UTILITY COMPANIES AT THE PRELIMINARY, SEMI-FINAL AND FINAL PLAN SUBMISSION.</a:t>
            </a:r>
          </a:p>
          <a:p>
            <a:endParaRPr lang="en-US" dirty="0"/>
          </a:p>
        </p:txBody>
      </p:sp>
      <p:sp>
        <p:nvSpPr>
          <p:cNvPr id="4" name="Slide Number Placeholder 3"/>
          <p:cNvSpPr>
            <a:spLocks noGrp="1"/>
          </p:cNvSpPr>
          <p:nvPr>
            <p:ph type="sldNum" sz="quarter" idx="5"/>
          </p:nvPr>
        </p:nvSpPr>
        <p:spPr/>
        <p:txBody>
          <a:bodyPr/>
          <a:lstStyle/>
          <a:p>
            <a:fld id="{003CD802-EB30-43A8-9FD1-E91F3049BDA9}" type="slidenum">
              <a:rPr lang="en-US" smtClean="0"/>
              <a:t>3</a:t>
            </a:fld>
            <a:endParaRPr lang="en-US"/>
          </a:p>
        </p:txBody>
      </p:sp>
    </p:spTree>
    <p:extLst>
      <p:ext uri="{BB962C8B-B14F-4D97-AF65-F5344CB8AC3E}">
        <p14:creationId xmlns:p14="http://schemas.microsoft.com/office/powerpoint/2010/main" val="2392090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UCM PROVIDES A STANDARD DOCUMENT FOR USERS TO RECORD CONFLICTS BETWEEN EXISTING UTILITIES AND PROPOSED PROJECT INFRASTRUCTURE AND SITE CONSTRUCTION ACTIVITIES.</a:t>
            </a:r>
          </a:p>
          <a:p>
            <a:endParaRPr lang="en-US" dirty="0"/>
          </a:p>
        </p:txBody>
      </p:sp>
      <p:sp>
        <p:nvSpPr>
          <p:cNvPr id="4" name="Slide Number Placeholder 3"/>
          <p:cNvSpPr>
            <a:spLocks noGrp="1"/>
          </p:cNvSpPr>
          <p:nvPr>
            <p:ph type="sldNum" sz="quarter" idx="5"/>
          </p:nvPr>
        </p:nvSpPr>
        <p:spPr/>
        <p:txBody>
          <a:bodyPr/>
          <a:lstStyle/>
          <a:p>
            <a:fld id="{003CD802-EB30-43A8-9FD1-E91F3049BDA9}" type="slidenum">
              <a:rPr lang="en-US" smtClean="0"/>
              <a:t>4</a:t>
            </a:fld>
            <a:endParaRPr lang="en-US"/>
          </a:p>
        </p:txBody>
      </p:sp>
    </p:spTree>
    <p:extLst>
      <p:ext uri="{BB962C8B-B14F-4D97-AF65-F5344CB8AC3E}">
        <p14:creationId xmlns:p14="http://schemas.microsoft.com/office/powerpoint/2010/main" val="516322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CAN ALSO BE USED TO ASSIST WITH THE DEVELOPMENT OF PROJECT UTILITY STATEMENTS, PROJECT MANAGEMENT REPORTS FOR PRE-CONSTRUCTION, CONSTRUCTION AND POST CONSTRUCTION ACTIVITIES, AND FOR DOCUMENTING CONFLICT RESOLUTION EFFORTS.</a:t>
            </a:r>
          </a:p>
          <a:p>
            <a:endParaRPr lang="en-US" dirty="0"/>
          </a:p>
        </p:txBody>
      </p:sp>
      <p:sp>
        <p:nvSpPr>
          <p:cNvPr id="4" name="Slide Number Placeholder 3"/>
          <p:cNvSpPr>
            <a:spLocks noGrp="1"/>
          </p:cNvSpPr>
          <p:nvPr>
            <p:ph type="sldNum" sz="quarter" idx="5"/>
          </p:nvPr>
        </p:nvSpPr>
        <p:spPr/>
        <p:txBody>
          <a:bodyPr/>
          <a:lstStyle/>
          <a:p>
            <a:fld id="{003CD802-EB30-43A8-9FD1-E91F3049BDA9}" type="slidenum">
              <a:rPr lang="en-US" smtClean="0"/>
              <a:t>5</a:t>
            </a:fld>
            <a:endParaRPr lang="en-US"/>
          </a:p>
        </p:txBody>
      </p:sp>
    </p:spTree>
    <p:extLst>
      <p:ext uri="{BB962C8B-B14F-4D97-AF65-F5344CB8AC3E}">
        <p14:creationId xmlns:p14="http://schemas.microsoft.com/office/powerpoint/2010/main" val="2869382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UCM WORKBOOK CONTAINS THE 5 WORKSHEETS SHOWN HERE.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ARE DESCRIBED IN MORE DETAIL BELOW.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EACH WORKSHEET IS PASSWORD PROTECTED TO ENSURE THAT DATA IS PRESENTED IN A STANDARD FORMAT ACROSS ALL DELDOT PROJECTS.</a:t>
            </a:r>
          </a:p>
          <a:p>
            <a:pPr marL="171450"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003CD802-EB30-43A8-9FD1-E91F3049BDA9}" type="slidenum">
              <a:rPr lang="en-US" smtClean="0"/>
              <a:t>6</a:t>
            </a:fld>
            <a:endParaRPr lang="en-US"/>
          </a:p>
        </p:txBody>
      </p:sp>
    </p:spTree>
    <p:extLst>
      <p:ext uri="{BB962C8B-B14F-4D97-AF65-F5344CB8AC3E}">
        <p14:creationId xmlns:p14="http://schemas.microsoft.com/office/powerpoint/2010/main" val="194386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cap="all" dirty="0">
                <a:solidFill>
                  <a:schemeClr val="tx1"/>
                </a:solidFill>
                <a:effectLst/>
                <a:latin typeface="+mn-lt"/>
                <a:ea typeface="+mn-ea"/>
                <a:cs typeface="+mn-cs"/>
              </a:rPr>
              <a:t>The UTILITY CONFLCIT MATRIX worksheet includes a header FOR ENTERING basic project information, and A matrix FOR ENTERING information specific to utility conflicts within the project limits. </a:t>
            </a:r>
            <a:endParaRPr lang="en-US" sz="1200" kern="1200" dirty="0">
              <a:solidFill>
                <a:schemeClr val="tx1"/>
              </a:solidFill>
              <a:effectLst/>
              <a:latin typeface="+mn-lt"/>
              <a:ea typeface="+mn-ea"/>
              <a:cs typeface="+mn-cs"/>
            </a:endParaRPr>
          </a:p>
          <a:p>
            <a:r>
              <a:rPr lang="en-US" sz="1200" kern="1200" cap="all"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cap="all" dirty="0">
                <a:solidFill>
                  <a:schemeClr val="tx1"/>
                </a:solidFill>
                <a:effectLst/>
                <a:latin typeface="+mn-lt"/>
                <a:ea typeface="+mn-ea"/>
                <a:cs typeface="+mn-cs"/>
              </a:rPr>
              <a:t>Data is manually input into the worksheet.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cap="all" dirty="0">
                <a:solidFill>
                  <a:schemeClr val="tx1"/>
                </a:solidFill>
                <a:effectLst/>
                <a:latin typeface="+mn-lt"/>
                <a:ea typeface="+mn-ea"/>
                <a:cs typeface="+mn-cs"/>
              </a:rPr>
              <a:t>All header and column descriptions are password protected and MAY NOT BE EDITED by the user. </a:t>
            </a:r>
            <a:endParaRPr lang="en-US" sz="1200" kern="1200" dirty="0">
              <a:solidFill>
                <a:schemeClr val="tx1"/>
              </a:solidFill>
              <a:effectLst/>
              <a:latin typeface="+mn-lt"/>
              <a:ea typeface="+mn-ea"/>
              <a:cs typeface="+mn-cs"/>
            </a:endParaRPr>
          </a:p>
          <a:p>
            <a:r>
              <a:rPr lang="en-US" sz="1200" kern="1200" cap="all"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cap="all" dirty="0">
                <a:solidFill>
                  <a:schemeClr val="tx1"/>
                </a:solidFill>
                <a:effectLst/>
                <a:latin typeface="+mn-lt"/>
                <a:ea typeface="+mn-ea"/>
                <a:cs typeface="+mn-cs"/>
              </a:rPr>
              <a:t>The user may add rows TO the matrix AND MAY ALSO ADD columns to the OUTSIDE of the matrix.</a:t>
            </a:r>
            <a:endParaRPr lang="en-US" sz="1200" kern="1200" dirty="0">
              <a:solidFill>
                <a:schemeClr val="tx1"/>
              </a:solidFill>
              <a:effectLst/>
              <a:latin typeface="+mn-lt"/>
              <a:ea typeface="+mn-ea"/>
              <a:cs typeface="+mn-cs"/>
            </a:endParaRPr>
          </a:p>
          <a:p>
            <a:r>
              <a:rPr lang="en-US" sz="1200" kern="1200" cap="all"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cap="all" dirty="0">
                <a:solidFill>
                  <a:schemeClr val="tx1"/>
                </a:solidFill>
                <a:effectLst/>
                <a:latin typeface="+mn-lt"/>
                <a:ea typeface="+mn-ea"/>
                <a:cs typeface="+mn-cs"/>
              </a:rPr>
              <a:t>DATA SORTING CAPABILITIES ARE RETAINED WITHIN THE WORKSHEET.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03CD802-EB30-43A8-9FD1-E91F3049BDA9}" type="slidenum">
              <a:rPr lang="en-US" smtClean="0"/>
              <a:t>7</a:t>
            </a:fld>
            <a:endParaRPr lang="en-US"/>
          </a:p>
        </p:txBody>
      </p:sp>
    </p:spTree>
    <p:extLst>
      <p:ext uri="{BB962C8B-B14F-4D97-AF65-F5344CB8AC3E}">
        <p14:creationId xmlns:p14="http://schemas.microsoft.com/office/powerpoint/2010/main" val="3473218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USER MAY BEGIN TO ENTER INFORMATION INTO THE WORKSHEET HEADER ANY TIME AFTER PROJECT INITIATION IS COMPLETE.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LEFT SIDE OF THE HEADER CONTAINS BASIC PROJECT INITIATION DATA INCLUDING THE CONTRACT NUMBER, PROJECT TITLE, COUNTY MAINTENANCE ROAD NUMBER, OFFICIAL ROAD NAME AND THE CURRENT PROJECT DEVELOPMENT STAGE.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CELL DROP-DOWN LISTS ARE PROVIDED FOR THE COUNTY AND PROJECT STAGE.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PROJECT ASSIGNMENT INFORMATION IS ENTERED IN THE CENTER AREA OF THE HEADER INCLUDING THE RESPONSIBLE SECTION, PROJECT MANAGER, PROJECT DESIGNER AND THE ASSIGNED CONSULTANT, IF APPLICABLE.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 CELL DROP-DOWN LIST IS PROVIDED TO INDICATE THE SECTION THAT IS ASSIGNED TO THE PROJECT.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RIGHT SIDE OF THE HEADER IS USED TO IDENTIFY THE MATRIX DEVELOPER AND THE QUALITY CONTROL REVIEWER FOR EACH STAGE OF PROJECT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03CD802-EB30-43A8-9FD1-E91F3049BDA9}" type="slidenum">
              <a:rPr lang="en-US" smtClean="0"/>
              <a:t>8</a:t>
            </a:fld>
            <a:endParaRPr lang="en-US"/>
          </a:p>
        </p:txBody>
      </p:sp>
    </p:spTree>
    <p:extLst>
      <p:ext uri="{BB962C8B-B14F-4D97-AF65-F5344CB8AC3E}">
        <p14:creationId xmlns:p14="http://schemas.microsoft.com/office/powerpoint/2010/main" val="1880975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UTILITY CONFLICT DATA IS ENTERED INTO THE MATRIX DURING THE DEVELOPMENT OF PRELIMINARY PLANS AND UPDATED DURING SUBSEQUENT STAGES OF PLAN DEVELOPMENT.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CONFLICT DATA ASSOCIATED WITH THE PRELIMINARY PLAN STAGE IS PRIMARILY SHOWN ON THE LEFT SIDE OF THE MATRIX, AS SHOWN HERE.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A POTENTIAL UTILITY CONFLICT IS IDENTIFIED, A CONFLICT ID NUMBER IS ASSIGNED.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ASSIGNED, THE NUMBER SHOULD NOT BE CHANGED.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POTENTIAL CONFLICTS SHOULD BE NUMBERED SEQUENTIALLY FROM LEFT TO RIGHT ON EACH SHEET.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DRAWING NUMBER OR SHEET NUMBER CONTAINING THE CONFLICT IS RECORDED.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A GENERAL PLAN SHEET NUMBER IS RECORDED AND SUBSEQUENTLY REVISED DURING PLAN DEVELOPMENT, THIS CELL MUST THEN BE EDITED ACCORDINGLY.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AVOID THIS ISSUE, IT IS RECOMMENDED THAT THE CONSTRUCTION PLAN SHEET ID NUMBER BE USED, FOR EXAMPLE CP-1, CP-2 AND SO 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EACH CONFLICT IS FURTHER DEFINED BY A STATION AND OFFSET FOR POINT CONFLICTS, ALONG WITH AN END STATION AND OFFSET FOR LINEAR CONFLICTS.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UTILITY CONFLICT DESCRIPTION CELL IS USED TO IDENTIFY AND DESCRIBE THE PROPOSED INFRASTRUCTURE ELEMENT THAT IS IN POTENTIAL CONFLICT WITH THE EXISTING UTILITY.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SHOWN, A GENERAL DESCRIPTION OF THE CONFLICT SHOULD BE PROVIDED AT THE PRELIMINARY PLAN STAGE.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CAN THEN BE EDITED DURING THE DEVELOPMENT OF THE SEMI-FINAL PLANS TO PROVIDE A MORE SPECIFIC DESCRIPTION.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UTILITY IDENTIFICATION INFORMATION PROVIDED FOR EACH POTENTIAL CONFLICT INCLUDES THE UTILITY OWNERSHIP, TYPE, SIZE AND MATERIAL ALONG WITH THE CURRENT UTILITY INVESTIGATION LEVEL.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DROP-DOWN LISTS ARE PROVIDED FOR CELLS IDENTIFYING THE UTILITY OWNER, UTILITY TYPE AND CURRENT UTILITY INVESTIGATION LEVEL.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CELL DROP-DOWN LIST IS PROVIDED TO DOCUMENT THE CURRENT CONFLICT STATUS AND THE RESOLUTION STATUS.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RESOLUTION STATUS IS LOCATED IN THE LAST COLUMN OF THE MATRIX AND IS SHOWN ON THE NEXT SLIDE.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TWO CELLS ARE UPDATED AS NEW INFORMATION ABOUT THE CONFLICT BECOMES AVAILABLE.</a:t>
            </a:r>
          </a:p>
          <a:p>
            <a:endParaRPr lang="en-US" dirty="0"/>
          </a:p>
        </p:txBody>
      </p:sp>
      <p:sp>
        <p:nvSpPr>
          <p:cNvPr id="4" name="Slide Number Placeholder 3"/>
          <p:cNvSpPr>
            <a:spLocks noGrp="1"/>
          </p:cNvSpPr>
          <p:nvPr>
            <p:ph type="sldNum" sz="quarter" idx="5"/>
          </p:nvPr>
        </p:nvSpPr>
        <p:spPr/>
        <p:txBody>
          <a:bodyPr/>
          <a:lstStyle/>
          <a:p>
            <a:fld id="{003CD802-EB30-43A8-9FD1-E91F3049BDA9}" type="slidenum">
              <a:rPr lang="en-US" smtClean="0"/>
              <a:t>9</a:t>
            </a:fld>
            <a:endParaRPr lang="en-US"/>
          </a:p>
        </p:txBody>
      </p:sp>
    </p:spTree>
    <p:extLst>
      <p:ext uri="{BB962C8B-B14F-4D97-AF65-F5344CB8AC3E}">
        <p14:creationId xmlns:p14="http://schemas.microsoft.com/office/powerpoint/2010/main" val="2336927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6EBD65-3300-4EA6-8DA4-193DC9DC41E8}"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30C39-FC9D-44FA-92EC-9F9326B3A273}"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1679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996EBD65-3300-4EA6-8DA4-193DC9DC41E8}" type="datetimeFigureOut">
              <a:rPr lang="en-US" smtClean="0"/>
              <a:t>12/2/2020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C30C39-FC9D-44FA-92EC-9F9326B3A273}" type="slidenum">
              <a:rPr lang="en-US" smtClean="0"/>
              <a:t>‹#›</a:t>
            </a:fld>
            <a:endParaRPr lang="en-US"/>
          </a:p>
        </p:txBody>
      </p:sp>
    </p:spTree>
    <p:extLst>
      <p:ext uri="{BB962C8B-B14F-4D97-AF65-F5344CB8AC3E}">
        <p14:creationId xmlns:p14="http://schemas.microsoft.com/office/powerpoint/2010/main" val="338682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6EBD65-3300-4EA6-8DA4-193DC9DC41E8}"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30C39-FC9D-44FA-92EC-9F9326B3A273}" type="slidenum">
              <a:rPr lang="en-US" smtClean="0"/>
              <a:t>‹#›</a:t>
            </a:fld>
            <a:endParaRPr lang="en-US"/>
          </a:p>
        </p:txBody>
      </p:sp>
    </p:spTree>
    <p:extLst>
      <p:ext uri="{BB962C8B-B14F-4D97-AF65-F5344CB8AC3E}">
        <p14:creationId xmlns:p14="http://schemas.microsoft.com/office/powerpoint/2010/main" val="1597943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6EBD65-3300-4EA6-8DA4-193DC9DC41E8}"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30C39-FC9D-44FA-92EC-9F9326B3A273}"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423571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6EBD65-3300-4EA6-8DA4-193DC9DC41E8}"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30C39-FC9D-44FA-92EC-9F9326B3A273}" type="slidenum">
              <a:rPr lang="en-US" smtClean="0"/>
              <a:t>‹#›</a:t>
            </a:fld>
            <a:endParaRPr lang="en-US"/>
          </a:p>
        </p:txBody>
      </p:sp>
    </p:spTree>
    <p:extLst>
      <p:ext uri="{BB962C8B-B14F-4D97-AF65-F5344CB8AC3E}">
        <p14:creationId xmlns:p14="http://schemas.microsoft.com/office/powerpoint/2010/main" val="2736695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6EBD65-3300-4EA6-8DA4-193DC9DC41E8}"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30C39-FC9D-44FA-92EC-9F9326B3A273}"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655655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6EBD65-3300-4EA6-8DA4-193DC9DC41E8}"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30C39-FC9D-44FA-92EC-9F9326B3A273}" type="slidenum">
              <a:rPr lang="en-US" smtClean="0"/>
              <a:t>‹#›</a:t>
            </a:fld>
            <a:endParaRPr lang="en-US"/>
          </a:p>
        </p:txBody>
      </p:sp>
    </p:spTree>
    <p:extLst>
      <p:ext uri="{BB962C8B-B14F-4D97-AF65-F5344CB8AC3E}">
        <p14:creationId xmlns:p14="http://schemas.microsoft.com/office/powerpoint/2010/main" val="2449286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6EBD65-3300-4EA6-8DA4-193DC9DC41E8}"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30C39-FC9D-44FA-92EC-9F9326B3A273}" type="slidenum">
              <a:rPr lang="en-US" smtClean="0"/>
              <a:t>‹#›</a:t>
            </a:fld>
            <a:endParaRPr lang="en-US"/>
          </a:p>
        </p:txBody>
      </p:sp>
    </p:spTree>
    <p:extLst>
      <p:ext uri="{BB962C8B-B14F-4D97-AF65-F5344CB8AC3E}">
        <p14:creationId xmlns:p14="http://schemas.microsoft.com/office/powerpoint/2010/main" val="3328338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6EBD65-3300-4EA6-8DA4-193DC9DC41E8}"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30C39-FC9D-44FA-92EC-9F9326B3A273}" type="slidenum">
              <a:rPr lang="en-US" smtClean="0"/>
              <a:t>‹#›</a:t>
            </a:fld>
            <a:endParaRPr lang="en-US"/>
          </a:p>
        </p:txBody>
      </p:sp>
    </p:spTree>
    <p:extLst>
      <p:ext uri="{BB962C8B-B14F-4D97-AF65-F5344CB8AC3E}">
        <p14:creationId xmlns:p14="http://schemas.microsoft.com/office/powerpoint/2010/main" val="3508167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6EBD65-3300-4EA6-8DA4-193DC9DC41E8}"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30C39-FC9D-44FA-92EC-9F9326B3A273}" type="slidenum">
              <a:rPr lang="en-US" smtClean="0"/>
              <a:t>‹#›</a:t>
            </a:fld>
            <a:endParaRPr lang="en-US"/>
          </a:p>
        </p:txBody>
      </p:sp>
    </p:spTree>
    <p:extLst>
      <p:ext uri="{BB962C8B-B14F-4D97-AF65-F5344CB8AC3E}">
        <p14:creationId xmlns:p14="http://schemas.microsoft.com/office/powerpoint/2010/main" val="2573027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6EBD65-3300-4EA6-8DA4-193DC9DC41E8}"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30C39-FC9D-44FA-92EC-9F9326B3A273}" type="slidenum">
              <a:rPr lang="en-US" smtClean="0"/>
              <a:t>‹#›</a:t>
            </a:fld>
            <a:endParaRPr lang="en-US"/>
          </a:p>
        </p:txBody>
      </p:sp>
    </p:spTree>
    <p:extLst>
      <p:ext uri="{BB962C8B-B14F-4D97-AF65-F5344CB8AC3E}">
        <p14:creationId xmlns:p14="http://schemas.microsoft.com/office/powerpoint/2010/main" val="2505466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6EBD65-3300-4EA6-8DA4-193DC9DC41E8}" type="datetimeFigureOut">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30C39-FC9D-44FA-92EC-9F9326B3A273}" type="slidenum">
              <a:rPr lang="en-US" smtClean="0"/>
              <a:t>‹#›</a:t>
            </a:fld>
            <a:endParaRPr lang="en-US"/>
          </a:p>
        </p:txBody>
      </p:sp>
    </p:spTree>
    <p:extLst>
      <p:ext uri="{BB962C8B-B14F-4D97-AF65-F5344CB8AC3E}">
        <p14:creationId xmlns:p14="http://schemas.microsoft.com/office/powerpoint/2010/main" val="4226810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6EBD65-3300-4EA6-8DA4-193DC9DC41E8}" type="datetimeFigureOut">
              <a:rPr lang="en-US" smtClean="0"/>
              <a:t>12/2/2020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C30C39-FC9D-44FA-92EC-9F9326B3A273}" type="slidenum">
              <a:rPr lang="en-US" smtClean="0"/>
              <a:t>‹#›</a:t>
            </a:fld>
            <a:endParaRPr lang="en-US"/>
          </a:p>
        </p:txBody>
      </p:sp>
    </p:spTree>
    <p:extLst>
      <p:ext uri="{BB962C8B-B14F-4D97-AF65-F5344CB8AC3E}">
        <p14:creationId xmlns:p14="http://schemas.microsoft.com/office/powerpoint/2010/main" val="1497739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6EBD65-3300-4EA6-8DA4-193DC9DC41E8}" type="datetimeFigureOut">
              <a:rPr lang="en-US" smtClean="0"/>
              <a:t>12/2/2020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C30C39-FC9D-44FA-92EC-9F9326B3A273}" type="slidenum">
              <a:rPr lang="en-US" smtClean="0"/>
              <a:t>‹#›</a:t>
            </a:fld>
            <a:endParaRPr lang="en-US"/>
          </a:p>
        </p:txBody>
      </p:sp>
    </p:spTree>
    <p:extLst>
      <p:ext uri="{BB962C8B-B14F-4D97-AF65-F5344CB8AC3E}">
        <p14:creationId xmlns:p14="http://schemas.microsoft.com/office/powerpoint/2010/main" val="3474032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6EBD65-3300-4EA6-8DA4-193DC9DC41E8}" type="datetimeFigureOut">
              <a:rPr lang="en-US" smtClean="0"/>
              <a:t>12/2/2020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C30C39-FC9D-44FA-92EC-9F9326B3A273}" type="slidenum">
              <a:rPr lang="en-US" smtClean="0"/>
              <a:t>‹#›</a:t>
            </a:fld>
            <a:endParaRPr lang="en-US"/>
          </a:p>
        </p:txBody>
      </p:sp>
    </p:spTree>
    <p:extLst>
      <p:ext uri="{BB962C8B-B14F-4D97-AF65-F5344CB8AC3E}">
        <p14:creationId xmlns:p14="http://schemas.microsoft.com/office/powerpoint/2010/main" val="805093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6EBD65-3300-4EA6-8DA4-193DC9DC41E8}" type="datetimeFigureOut">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30C39-FC9D-44FA-92EC-9F9326B3A273}" type="slidenum">
              <a:rPr lang="en-US" smtClean="0"/>
              <a:t>‹#›</a:t>
            </a:fld>
            <a:endParaRPr lang="en-US"/>
          </a:p>
        </p:txBody>
      </p:sp>
    </p:spTree>
    <p:extLst>
      <p:ext uri="{BB962C8B-B14F-4D97-AF65-F5344CB8AC3E}">
        <p14:creationId xmlns:p14="http://schemas.microsoft.com/office/powerpoint/2010/main" val="276368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6EBD65-3300-4EA6-8DA4-193DC9DC41E8}" type="datetimeFigureOut">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30C39-FC9D-44FA-92EC-9F9326B3A273}" type="slidenum">
              <a:rPr lang="en-US" smtClean="0"/>
              <a:t>‹#›</a:t>
            </a:fld>
            <a:endParaRPr lang="en-US"/>
          </a:p>
        </p:txBody>
      </p:sp>
    </p:spTree>
    <p:extLst>
      <p:ext uri="{BB962C8B-B14F-4D97-AF65-F5344CB8AC3E}">
        <p14:creationId xmlns:p14="http://schemas.microsoft.com/office/powerpoint/2010/main" val="884282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96EBD65-3300-4EA6-8DA4-193DC9DC41E8}" type="datetimeFigureOut">
              <a:rPr lang="en-US" smtClean="0"/>
              <a:t>12/2/2020</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97C30C39-FC9D-44FA-92EC-9F9326B3A273}" type="slidenum">
              <a:rPr lang="en-US" smtClean="0"/>
              <a:t>‹#›</a:t>
            </a:fld>
            <a:endParaRPr lang="en-US"/>
          </a:p>
        </p:txBody>
      </p:sp>
    </p:spTree>
    <p:extLst>
      <p:ext uri="{BB962C8B-B14F-4D97-AF65-F5344CB8AC3E}">
        <p14:creationId xmlns:p14="http://schemas.microsoft.com/office/powerpoint/2010/main" val="149453127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package" Target="../embeddings/Microsoft_Excel_Binary_Worksheet7.xlsb"/><Relationship Id="rId3" Type="http://schemas.openxmlformats.org/officeDocument/2006/relationships/audio" Target="../media/media9.m4a"/><Relationship Id="rId7" Type="http://schemas.openxmlformats.org/officeDocument/2006/relationships/image" Target="../media/image15.emf"/><Relationship Id="rId2" Type="http://schemas.microsoft.com/office/2007/relationships/media" Target="../media/media9.m4a"/><Relationship Id="rId1" Type="http://schemas.openxmlformats.org/officeDocument/2006/relationships/vmlDrawing" Target="../drawings/vmlDrawing3.vml"/><Relationship Id="rId6" Type="http://schemas.openxmlformats.org/officeDocument/2006/relationships/package" Target="../embeddings/Microsoft_Excel_Binary_Worksheet6.xlsb"/><Relationship Id="rId11" Type="http://schemas.openxmlformats.org/officeDocument/2006/relationships/image" Target="../media/image20.emf"/><Relationship Id="rId5" Type="http://schemas.openxmlformats.org/officeDocument/2006/relationships/notesSlide" Target="../notesSlides/notesSlide10.xml"/><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emf"/><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2.emf"/><Relationship Id="rId13" Type="http://schemas.openxmlformats.org/officeDocument/2006/relationships/image" Target="../media/image8.png"/><Relationship Id="rId3" Type="http://schemas.openxmlformats.org/officeDocument/2006/relationships/audio" Target="../media/media11.m4a"/><Relationship Id="rId7" Type="http://schemas.openxmlformats.org/officeDocument/2006/relationships/package" Target="../embeddings/Microsoft_Excel_Binary_Worksheet8.xlsb"/><Relationship Id="rId12" Type="http://schemas.openxmlformats.org/officeDocument/2006/relationships/image" Target="../media/image24.emf"/><Relationship Id="rId2" Type="http://schemas.microsoft.com/office/2007/relationships/media" Target="../media/media11.m4a"/><Relationship Id="rId1" Type="http://schemas.openxmlformats.org/officeDocument/2006/relationships/vmlDrawing" Target="../drawings/vmlDrawing4.vml"/><Relationship Id="rId6" Type="http://schemas.openxmlformats.org/officeDocument/2006/relationships/image" Target="../media/image25.emf"/><Relationship Id="rId11" Type="http://schemas.openxmlformats.org/officeDocument/2006/relationships/package" Target="../embeddings/Microsoft_Excel_Binary_Worksheet10.xlsb"/><Relationship Id="rId5" Type="http://schemas.openxmlformats.org/officeDocument/2006/relationships/notesSlide" Target="../notesSlides/notesSlide12.xml"/><Relationship Id="rId10" Type="http://schemas.openxmlformats.org/officeDocument/2006/relationships/image" Target="../media/image23.emf"/><Relationship Id="rId4" Type="http://schemas.openxmlformats.org/officeDocument/2006/relationships/slideLayout" Target="../slideLayouts/slideLayout2.xml"/><Relationship Id="rId9" Type="http://schemas.openxmlformats.org/officeDocument/2006/relationships/package" Target="../embeddings/Microsoft_Excel_Binary_Worksheet9.xlsb"/></Relationships>
</file>

<file path=ppt/slides/_rels/slide13.xml.rels><?xml version="1.0" encoding="UTF-8" standalone="yes"?>
<Relationships xmlns="http://schemas.openxmlformats.org/package/2006/relationships"><Relationship Id="rId8" Type="http://schemas.openxmlformats.org/officeDocument/2006/relationships/package" Target="../embeddings/Microsoft_Word_Document11.docx"/><Relationship Id="rId3" Type="http://schemas.openxmlformats.org/officeDocument/2006/relationships/audio" Target="../media/media12.m4a"/><Relationship Id="rId7" Type="http://schemas.openxmlformats.org/officeDocument/2006/relationships/image" Target="../media/image26.emf"/><Relationship Id="rId2" Type="http://schemas.microsoft.com/office/2007/relationships/media" Target="../media/media12.m4a"/><Relationship Id="rId1" Type="http://schemas.openxmlformats.org/officeDocument/2006/relationships/vmlDrawing" Target="../drawings/vmlDrawing5.vml"/><Relationship Id="rId6" Type="http://schemas.openxmlformats.org/officeDocument/2006/relationships/package" Target="../embeddings/Microsoft_Word_Document.docx"/><Relationship Id="rId5" Type="http://schemas.openxmlformats.org/officeDocument/2006/relationships/notesSlide" Target="../notesSlides/notesSlide13.xml"/><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2.emf"/><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3.emf"/><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xml"/><Relationship Id="rId7" Type="http://schemas.openxmlformats.org/officeDocument/2006/relationships/image" Target="../media/image3.jpg"/><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gif"/><Relationship Id="rId11" Type="http://schemas.openxmlformats.org/officeDocument/2006/relationships/image" Target="../media/image7.jpg"/><Relationship Id="rId5" Type="http://schemas.openxmlformats.org/officeDocument/2006/relationships/image" Target="../media/image1.png"/><Relationship Id="rId10" Type="http://schemas.openxmlformats.org/officeDocument/2006/relationships/image" Target="../media/image6.jpg"/><Relationship Id="rId4" Type="http://schemas.openxmlformats.org/officeDocument/2006/relationships/notesSlide" Target="../notesSlides/notesSlide2.xml"/><Relationship Id="rId9"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4.pn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5.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6.emf"/><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7.pn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9.emf"/><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slideLayout" Target="../slideLayouts/slideLayout6.xml"/><Relationship Id="rId7" Type="http://schemas.openxmlformats.org/officeDocument/2006/relationships/image" Target="../media/image41.jpg"/><Relationship Id="rId12" Type="http://schemas.openxmlformats.org/officeDocument/2006/relationships/image" Target="../media/image8.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0.jpeg"/><Relationship Id="rId11" Type="http://schemas.openxmlformats.org/officeDocument/2006/relationships/image" Target="../media/image45.jpg"/><Relationship Id="rId5" Type="http://schemas.openxmlformats.org/officeDocument/2006/relationships/image" Target="../media/image1.png"/><Relationship Id="rId10" Type="http://schemas.openxmlformats.org/officeDocument/2006/relationships/image" Target="../media/image44.jpg"/><Relationship Id="rId4" Type="http://schemas.openxmlformats.org/officeDocument/2006/relationships/notesSlide" Target="../notesSlides/notesSlide25.xml"/><Relationship Id="rId9" Type="http://schemas.openxmlformats.org/officeDocument/2006/relationships/image" Target="../media/image4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8.png"/><Relationship Id="rId3" Type="http://schemas.openxmlformats.org/officeDocument/2006/relationships/audio" Target="../media/media7.m4a"/><Relationship Id="rId7" Type="http://schemas.openxmlformats.org/officeDocument/2006/relationships/package" Target="../embeddings/Microsoft_Excel_Macro-Enabled_Worksheet.xlsm"/><Relationship Id="rId12" Type="http://schemas.openxmlformats.org/officeDocument/2006/relationships/image" Target="../media/image12.emf"/><Relationship Id="rId2" Type="http://schemas.microsoft.com/office/2007/relationships/media" Target="../media/media7.m4a"/><Relationship Id="rId1" Type="http://schemas.openxmlformats.org/officeDocument/2006/relationships/vmlDrawing" Target="../drawings/vmlDrawing1.vml"/><Relationship Id="rId6" Type="http://schemas.openxmlformats.org/officeDocument/2006/relationships/image" Target="../media/image13.emf"/><Relationship Id="rId11" Type="http://schemas.openxmlformats.org/officeDocument/2006/relationships/package" Target="../embeddings/Microsoft_Excel_Macro-Enabled_Worksheet2.xlsm"/><Relationship Id="rId5" Type="http://schemas.openxmlformats.org/officeDocument/2006/relationships/notesSlide" Target="../notesSlides/notesSlide8.xml"/><Relationship Id="rId10" Type="http://schemas.openxmlformats.org/officeDocument/2006/relationships/image" Target="../media/image11.emf"/><Relationship Id="rId4" Type="http://schemas.openxmlformats.org/officeDocument/2006/relationships/slideLayout" Target="../slideLayouts/slideLayout2.xml"/><Relationship Id="rId9" Type="http://schemas.openxmlformats.org/officeDocument/2006/relationships/package" Target="../embeddings/Microsoft_Excel_Macro-Enabled_Worksheet1.xlsm"/></Relationships>
</file>

<file path=ppt/slides/_rels/slide9.xml.rels><?xml version="1.0" encoding="UTF-8" standalone="yes"?>
<Relationships xmlns="http://schemas.openxmlformats.org/package/2006/relationships"><Relationship Id="rId8" Type="http://schemas.openxmlformats.org/officeDocument/2006/relationships/package" Target="../embeddings/Microsoft_Excel_Binary_Worksheet3.xlsb"/><Relationship Id="rId13" Type="http://schemas.openxmlformats.org/officeDocument/2006/relationships/image" Target="../media/image17.emf"/><Relationship Id="rId3" Type="http://schemas.openxmlformats.org/officeDocument/2006/relationships/audio" Target="../media/media8.m4a"/><Relationship Id="rId7" Type="http://schemas.openxmlformats.org/officeDocument/2006/relationships/image" Target="../media/image14.emf"/><Relationship Id="rId12" Type="http://schemas.openxmlformats.org/officeDocument/2006/relationships/package" Target="../embeddings/Microsoft_Excel_Binary_Worksheet5.xlsb"/><Relationship Id="rId2" Type="http://schemas.microsoft.com/office/2007/relationships/media" Target="../media/media8.m4a"/><Relationship Id="rId1" Type="http://schemas.openxmlformats.org/officeDocument/2006/relationships/vmlDrawing" Target="../drawings/vmlDrawing2.vml"/><Relationship Id="rId6" Type="http://schemas.openxmlformats.org/officeDocument/2006/relationships/package" Target="../embeddings/Microsoft_Excel_Binary_Worksheet.xlsb"/><Relationship Id="rId11" Type="http://schemas.openxmlformats.org/officeDocument/2006/relationships/image" Target="../media/image16.emf"/><Relationship Id="rId5" Type="http://schemas.openxmlformats.org/officeDocument/2006/relationships/notesSlide" Target="../notesSlides/notesSlide9.xml"/><Relationship Id="rId15" Type="http://schemas.openxmlformats.org/officeDocument/2006/relationships/image" Target="../media/image18.emf"/><Relationship Id="rId10" Type="http://schemas.openxmlformats.org/officeDocument/2006/relationships/package" Target="../embeddings/Microsoft_Excel_Binary_Worksheet4.xlsb"/><Relationship Id="rId4" Type="http://schemas.openxmlformats.org/officeDocument/2006/relationships/slideLayout" Target="../slideLayouts/slideLayout2.xml"/><Relationship Id="rId9" Type="http://schemas.openxmlformats.org/officeDocument/2006/relationships/image" Target="../media/image15.emf"/><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6" name="Picture 5" descr="US 13 Example - SF.xlsm - Excel">
            <a:extLst>
              <a:ext uri="{FF2B5EF4-FFF2-40B4-BE49-F238E27FC236}">
                <a16:creationId xmlns:a16="http://schemas.microsoft.com/office/drawing/2014/main" id="{E33284AA-1C63-435C-B407-45CD9D8289AA}"/>
              </a:ext>
            </a:extLst>
          </p:cNvPr>
          <p:cNvPicPr>
            <a:picLocks noChangeAspect="1"/>
          </p:cNvPicPr>
          <p:nvPr/>
        </p:nvPicPr>
        <p:blipFill rotWithShape="1">
          <a:blip r:embed="rId3">
            <a:duotone>
              <a:schemeClr val="bg2">
                <a:shade val="45000"/>
                <a:satMod val="135000"/>
              </a:schemeClr>
              <a:prstClr val="white"/>
            </a:duotone>
            <a:alphaModFix amt="15000"/>
            <a:extLst>
              <a:ext uri="{28A0092B-C50C-407E-A947-70E740481C1C}">
                <a14:useLocalDpi xmlns:a14="http://schemas.microsoft.com/office/drawing/2010/main" val="0"/>
              </a:ext>
            </a:extLst>
          </a:blip>
          <a:srcRect l="3111" r="1" b="1"/>
          <a:stretch/>
        </p:blipFill>
        <p:spPr>
          <a:xfrm>
            <a:off x="0" y="10"/>
            <a:ext cx="12191980" cy="6857990"/>
          </a:xfrm>
          <a:prstGeom prst="rect">
            <a:avLst/>
          </a:prstGeom>
          <a:noFill/>
        </p:spPr>
      </p:pic>
      <p:sp>
        <p:nvSpPr>
          <p:cNvPr id="4" name="Title 3">
            <a:extLst>
              <a:ext uri="{FF2B5EF4-FFF2-40B4-BE49-F238E27FC236}">
                <a16:creationId xmlns:a16="http://schemas.microsoft.com/office/drawing/2014/main" id="{8994FE99-4EF0-4CF8-BB12-732F434C778A}"/>
              </a:ext>
            </a:extLst>
          </p:cNvPr>
          <p:cNvSpPr>
            <a:spLocks noGrp="1"/>
          </p:cNvSpPr>
          <p:nvPr>
            <p:ph type="title"/>
          </p:nvPr>
        </p:nvSpPr>
        <p:spPr>
          <a:xfrm>
            <a:off x="1" y="-1"/>
            <a:ext cx="12192000" cy="3564836"/>
          </a:xfrm>
        </p:spPr>
        <p:txBody>
          <a:bodyPr vert="horz" lIns="91440" tIns="45720" rIns="91440" bIns="45720" rtlCol="0" anchor="b">
            <a:normAutofit/>
          </a:bodyPr>
          <a:lstStyle/>
          <a:p>
            <a:pPr algn="ctr"/>
            <a:r>
              <a:rPr lang="en-US" sz="4800" b="1" dirty="0">
                <a:effectLst>
                  <a:outerShdw blurRad="38100" dist="38100" dir="2700000" algn="tl">
                    <a:srgbClr val="000000"/>
                  </a:outerShdw>
                </a:effectLst>
              </a:rPr>
              <a:t>Utility Conflict MATRIX (UCM) TRAINING GUIDE</a:t>
            </a:r>
            <a:br>
              <a:rPr lang="en-US" sz="4800" b="1" dirty="0">
                <a:effectLst>
                  <a:outerShdw blurRad="38100" dist="38100" dir="2700000" algn="tl">
                    <a:srgbClr val="000000"/>
                  </a:outerShdw>
                </a:effectLst>
              </a:rPr>
            </a:br>
            <a:r>
              <a:rPr lang="en-US" sz="4800" b="1" dirty="0">
                <a:effectLst>
                  <a:outerShdw blurRad="38100" dist="38100" dir="2700000" algn="tl">
                    <a:srgbClr val="000000"/>
                  </a:outerShdw>
                </a:effectLst>
              </a:rPr>
              <a:t>JUNE 2020</a:t>
            </a:r>
          </a:p>
        </p:txBody>
      </p:sp>
    </p:spTree>
    <p:extLst>
      <p:ext uri="{BB962C8B-B14F-4D97-AF65-F5344CB8AC3E}">
        <p14:creationId xmlns:p14="http://schemas.microsoft.com/office/powerpoint/2010/main" val="416741021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19ADD-6873-4FB6-80F3-2545593EA723}"/>
              </a:ext>
            </a:extLst>
          </p:cNvPr>
          <p:cNvSpPr>
            <a:spLocks noGrp="1"/>
          </p:cNvSpPr>
          <p:nvPr>
            <p:ph type="title"/>
          </p:nvPr>
        </p:nvSpPr>
        <p:spPr>
          <a:xfrm>
            <a:off x="0" y="0"/>
            <a:ext cx="12192000" cy="1507067"/>
          </a:xfrm>
        </p:spPr>
        <p:txBody>
          <a:bodyPr/>
          <a:lstStyle/>
          <a:p>
            <a:pPr algn="ctr"/>
            <a:r>
              <a:rPr lang="en-US" b="1" dirty="0">
                <a:solidFill>
                  <a:prstClr val="white"/>
                </a:solidFill>
                <a:effectLst>
                  <a:outerShdw blurRad="38100" dist="38100" dir="2700000" algn="tl">
                    <a:srgbClr val="000000">
                      <a:alpha val="43137"/>
                    </a:srgbClr>
                  </a:outerShdw>
                </a:effectLst>
              </a:rPr>
              <a:t>UTILITY CONFLICT MATRIX WORKSHEET</a:t>
            </a:r>
            <a:endParaRPr lang="en-US"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EBD9B1D3-5E51-4CDB-94A6-DC201ABDE8DF}"/>
              </a:ext>
            </a:extLst>
          </p:cNvPr>
          <p:cNvSpPr>
            <a:spLocks noGrp="1"/>
          </p:cNvSpPr>
          <p:nvPr>
            <p:ph idx="1"/>
          </p:nvPr>
        </p:nvSpPr>
        <p:spPr>
          <a:xfrm>
            <a:off x="46371" y="1007770"/>
            <a:ext cx="12192000" cy="778933"/>
          </a:xfrm>
        </p:spPr>
        <p:txBody>
          <a:bodyPr>
            <a:noAutofit/>
          </a:bodyPr>
          <a:lstStyle/>
          <a:p>
            <a:pPr marL="914400" lvl="2" indent="0" algn="ctr">
              <a:buClr>
                <a:prstClr val="white"/>
              </a:buClr>
              <a:buNone/>
            </a:pPr>
            <a:endParaRPr lang="en-US" sz="3200" dirty="0">
              <a:solidFill>
                <a:srgbClr val="146194">
                  <a:lumMod val="75000"/>
                </a:srgbClr>
              </a:solidFill>
              <a:latin typeface="Calibri" panose="020F0502020204030204" pitchFamily="34" charset="0"/>
              <a:cs typeface="Calibri" panose="020F0502020204030204" pitchFamily="34" charset="0"/>
            </a:endParaRPr>
          </a:p>
          <a:p>
            <a:pPr marL="914400" lvl="2" indent="0" algn="ctr">
              <a:buClr>
                <a:prstClr val="white"/>
              </a:buClr>
              <a:buNone/>
            </a:pPr>
            <a:r>
              <a:rPr lang="en-US" sz="3200" u="sng" dirty="0">
                <a:solidFill>
                  <a:srgbClr val="146194">
                    <a:lumMod val="75000"/>
                  </a:srgbClr>
                </a:solidFill>
                <a:latin typeface="Calibri" panose="020F0502020204030204" pitchFamily="34" charset="0"/>
                <a:cs typeface="Calibri" panose="020F0502020204030204" pitchFamily="34" charset="0"/>
              </a:rPr>
              <a:t>UCM – Matrix Data</a:t>
            </a:r>
          </a:p>
          <a:p>
            <a:endParaRPr lang="en-US" sz="3200" dirty="0">
              <a:latin typeface="Calibri" panose="020F0502020204030204" pitchFamily="34" charset="0"/>
              <a:cs typeface="Calibri" panose="020F0502020204030204" pitchFamily="34" charset="0"/>
            </a:endParaRPr>
          </a:p>
        </p:txBody>
      </p:sp>
      <p:sp>
        <p:nvSpPr>
          <p:cNvPr id="75" name="TextBox 74">
            <a:extLst>
              <a:ext uri="{FF2B5EF4-FFF2-40B4-BE49-F238E27FC236}">
                <a16:creationId xmlns:a16="http://schemas.microsoft.com/office/drawing/2014/main" id="{EDD314F2-525D-4FC1-B9A0-D914B2F06354}"/>
              </a:ext>
            </a:extLst>
          </p:cNvPr>
          <p:cNvSpPr txBox="1"/>
          <p:nvPr/>
        </p:nvSpPr>
        <p:spPr>
          <a:xfrm>
            <a:off x="480394" y="2130575"/>
            <a:ext cx="3871985"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bg1"/>
            </a:solidFill>
          </a:ln>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Recommend: TH1, TH2, TH3 … </a:t>
            </a:r>
            <a:r>
              <a:rPr lang="en-US" sz="1600" dirty="0" err="1">
                <a:solidFill>
                  <a:schemeClr val="bg1"/>
                </a:solidFill>
                <a:latin typeface="Calibri" panose="020F0502020204030204" pitchFamily="34" charset="0"/>
                <a:cs typeface="Calibri" panose="020F0502020204030204" pitchFamily="34" charset="0"/>
              </a:rPr>
              <a:t>THn</a:t>
            </a:r>
            <a:r>
              <a:rPr lang="en-US" sz="1600" dirty="0">
                <a:solidFill>
                  <a:schemeClr val="bg1"/>
                </a:solidFill>
                <a:latin typeface="Calibri" panose="020F0502020204030204" pitchFamily="34" charset="0"/>
                <a:cs typeface="Calibri" panose="020F0502020204030204" pitchFamily="34" charset="0"/>
              </a:rPr>
              <a:t> to avoid confusion with Utility Conflict ID number</a:t>
            </a:r>
          </a:p>
        </p:txBody>
      </p:sp>
      <p:sp>
        <p:nvSpPr>
          <p:cNvPr id="76" name="TextBox 75">
            <a:extLst>
              <a:ext uri="{FF2B5EF4-FFF2-40B4-BE49-F238E27FC236}">
                <a16:creationId xmlns:a16="http://schemas.microsoft.com/office/drawing/2014/main" id="{99745071-ED7D-45A6-9F4F-CC6AB8112322}"/>
              </a:ext>
            </a:extLst>
          </p:cNvPr>
          <p:cNvSpPr txBox="1"/>
          <p:nvPr/>
        </p:nvSpPr>
        <p:spPr>
          <a:xfrm>
            <a:off x="4612081" y="5632840"/>
            <a:ext cx="1510146" cy="3385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bg1"/>
            </a:solidFill>
          </a:ln>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From TH Report</a:t>
            </a:r>
          </a:p>
        </p:txBody>
      </p:sp>
      <p:sp>
        <p:nvSpPr>
          <p:cNvPr id="80" name="TextBox 79">
            <a:extLst>
              <a:ext uri="{FF2B5EF4-FFF2-40B4-BE49-F238E27FC236}">
                <a16:creationId xmlns:a16="http://schemas.microsoft.com/office/drawing/2014/main" id="{ED5EBF5A-5F30-4E2C-B321-F93E20F8895D}"/>
              </a:ext>
            </a:extLst>
          </p:cNvPr>
          <p:cNvSpPr txBox="1"/>
          <p:nvPr/>
        </p:nvSpPr>
        <p:spPr>
          <a:xfrm>
            <a:off x="4891927" y="2148497"/>
            <a:ext cx="1485832"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bg1"/>
            </a:solidFill>
          </a:ln>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From Drainage Schedules, etc.</a:t>
            </a:r>
          </a:p>
        </p:txBody>
      </p:sp>
      <p:cxnSp>
        <p:nvCxnSpPr>
          <p:cNvPr id="84" name="Straight Arrow Connector 83">
            <a:extLst>
              <a:ext uri="{FF2B5EF4-FFF2-40B4-BE49-F238E27FC236}">
                <a16:creationId xmlns:a16="http://schemas.microsoft.com/office/drawing/2014/main" id="{57EABECF-4794-4CFA-A755-4CE65C884BCB}"/>
              </a:ext>
            </a:extLst>
          </p:cNvPr>
          <p:cNvCxnSpPr>
            <a:cxnSpLocks/>
            <a:stCxn id="80" idx="2"/>
          </p:cNvCxnSpPr>
          <p:nvPr/>
        </p:nvCxnSpPr>
        <p:spPr>
          <a:xfrm flipH="1">
            <a:off x="5219700" y="2733272"/>
            <a:ext cx="415143" cy="1895878"/>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661201FA-E60D-431C-BD5F-83926E69ECE5}"/>
              </a:ext>
            </a:extLst>
          </p:cNvPr>
          <p:cNvSpPr txBox="1"/>
          <p:nvPr/>
        </p:nvSpPr>
        <p:spPr>
          <a:xfrm>
            <a:off x="6939395" y="2130575"/>
            <a:ext cx="1823400" cy="3385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bg1"/>
            </a:solidFill>
          </a:ln>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Measure in .</a:t>
            </a:r>
            <a:r>
              <a:rPr lang="en-US" sz="1600" dirty="0" err="1">
                <a:solidFill>
                  <a:schemeClr val="bg1"/>
                </a:solidFill>
                <a:latin typeface="Calibri" panose="020F0502020204030204" pitchFamily="34" charset="0"/>
                <a:cs typeface="Calibri" panose="020F0502020204030204" pitchFamily="34" charset="0"/>
              </a:rPr>
              <a:t>dgn</a:t>
            </a:r>
            <a:r>
              <a:rPr lang="en-US" sz="1600" dirty="0">
                <a:solidFill>
                  <a:schemeClr val="bg1"/>
                </a:solidFill>
                <a:latin typeface="Calibri" panose="020F0502020204030204" pitchFamily="34" charset="0"/>
                <a:cs typeface="Calibri" panose="020F0502020204030204" pitchFamily="34" charset="0"/>
              </a:rPr>
              <a:t> file</a:t>
            </a:r>
          </a:p>
        </p:txBody>
      </p:sp>
      <p:cxnSp>
        <p:nvCxnSpPr>
          <p:cNvPr id="88" name="Straight Arrow Connector 87">
            <a:extLst>
              <a:ext uri="{FF2B5EF4-FFF2-40B4-BE49-F238E27FC236}">
                <a16:creationId xmlns:a16="http://schemas.microsoft.com/office/drawing/2014/main" id="{2B6AC31E-4671-44B7-841B-61E2918EC6CA}"/>
              </a:ext>
            </a:extLst>
          </p:cNvPr>
          <p:cNvCxnSpPr>
            <a:cxnSpLocks/>
            <a:stCxn id="86" idx="2"/>
          </p:cNvCxnSpPr>
          <p:nvPr/>
        </p:nvCxnSpPr>
        <p:spPr>
          <a:xfrm flipH="1">
            <a:off x="6122227" y="2469129"/>
            <a:ext cx="1728868" cy="2160021"/>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274FC71B-8823-4DDE-8623-0C30EE604902}"/>
              </a:ext>
            </a:extLst>
          </p:cNvPr>
          <p:cNvSpPr txBox="1"/>
          <p:nvPr/>
        </p:nvSpPr>
        <p:spPr>
          <a:xfrm>
            <a:off x="6614085" y="5348084"/>
            <a:ext cx="1929504"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bg1"/>
            </a:solidFill>
          </a:ln>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Examples – relocate utility, revise drainage design, etc</a:t>
            </a:r>
            <a:r>
              <a:rPr lang="en-US" sz="1600" dirty="0">
                <a:latin typeface="Calibri" panose="020F0502020204030204" pitchFamily="34" charset="0"/>
                <a:cs typeface="Calibri" panose="020F0502020204030204" pitchFamily="34" charset="0"/>
              </a:rPr>
              <a:t>.</a:t>
            </a:r>
          </a:p>
        </p:txBody>
      </p:sp>
      <p:cxnSp>
        <p:nvCxnSpPr>
          <p:cNvPr id="100" name="Straight Arrow Connector 99">
            <a:extLst>
              <a:ext uri="{FF2B5EF4-FFF2-40B4-BE49-F238E27FC236}">
                <a16:creationId xmlns:a16="http://schemas.microsoft.com/office/drawing/2014/main" id="{7DEF9E5F-088E-4AF8-B9C6-0E94127158EE}"/>
              </a:ext>
            </a:extLst>
          </p:cNvPr>
          <p:cNvCxnSpPr>
            <a:cxnSpLocks/>
            <a:stCxn id="98" idx="0"/>
          </p:cNvCxnSpPr>
          <p:nvPr/>
        </p:nvCxnSpPr>
        <p:spPr>
          <a:xfrm flipV="1">
            <a:off x="7578837" y="4543425"/>
            <a:ext cx="0" cy="804659"/>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C3C9EDB2-B92D-4367-BC4F-5406A92FCC8B}"/>
              </a:ext>
            </a:extLst>
          </p:cNvPr>
          <p:cNvSpPr txBox="1"/>
          <p:nvPr/>
        </p:nvSpPr>
        <p:spPr>
          <a:xfrm>
            <a:off x="8353785" y="3051700"/>
            <a:ext cx="1321555" cy="3385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bg1"/>
            </a:solidFill>
          </a:ln>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dd/mm/</a:t>
            </a:r>
            <a:r>
              <a:rPr lang="en-US" sz="1600" dirty="0" err="1">
                <a:solidFill>
                  <a:schemeClr val="bg1"/>
                </a:solidFill>
                <a:latin typeface="Calibri" panose="020F0502020204030204" pitchFamily="34" charset="0"/>
                <a:cs typeface="Calibri" panose="020F0502020204030204" pitchFamily="34" charset="0"/>
              </a:rPr>
              <a:t>yyyy</a:t>
            </a:r>
            <a:endParaRPr lang="en-US" sz="1600" dirty="0">
              <a:solidFill>
                <a:schemeClr val="bg1"/>
              </a:solidFill>
              <a:latin typeface="Calibri" panose="020F0502020204030204" pitchFamily="34" charset="0"/>
              <a:cs typeface="Calibri" panose="020F0502020204030204" pitchFamily="34" charset="0"/>
            </a:endParaRPr>
          </a:p>
        </p:txBody>
      </p:sp>
      <p:graphicFrame>
        <p:nvGraphicFramePr>
          <p:cNvPr id="29" name="Object 28">
            <a:extLst>
              <a:ext uri="{FF2B5EF4-FFF2-40B4-BE49-F238E27FC236}">
                <a16:creationId xmlns:a16="http://schemas.microsoft.com/office/drawing/2014/main" id="{C9C450F1-D30F-46DF-BEA5-B4292CD43C49}"/>
              </a:ext>
            </a:extLst>
          </p:cNvPr>
          <p:cNvGraphicFramePr>
            <a:graphicFrameLocks noChangeAspect="1"/>
          </p:cNvGraphicFramePr>
          <p:nvPr>
            <p:extLst>
              <p:ext uri="{D42A27DB-BD31-4B8C-83A1-F6EECF244321}">
                <p14:modId xmlns:p14="http://schemas.microsoft.com/office/powerpoint/2010/main" val="940312277"/>
              </p:ext>
            </p:extLst>
          </p:nvPr>
        </p:nvGraphicFramePr>
        <p:xfrm>
          <a:off x="526564" y="5192002"/>
          <a:ext cx="3639829" cy="1343025"/>
        </p:xfrm>
        <a:graphic>
          <a:graphicData uri="http://schemas.openxmlformats.org/presentationml/2006/ole">
            <mc:AlternateContent xmlns:mc="http://schemas.openxmlformats.org/markup-compatibility/2006">
              <mc:Choice xmlns:v="urn:schemas-microsoft-com:vml" Requires="v">
                <p:oleObj spid="_x0000_s8640" name="Binary Worksheet" r:id="rId6" imgW="3666951" imgH="1343131" progId="Excel.SheetBinaryMacroEnabled.12">
                  <p:embed/>
                </p:oleObj>
              </mc:Choice>
              <mc:Fallback>
                <p:oleObj name="Binary Worksheet" r:id="rId6" imgW="3666951" imgH="1343131" progId="Excel.SheetBinaryMacroEnabled.12">
                  <p:embed/>
                  <p:pic>
                    <p:nvPicPr>
                      <p:cNvPr id="32" name="Object 31">
                        <a:extLst>
                          <a:ext uri="{FF2B5EF4-FFF2-40B4-BE49-F238E27FC236}">
                            <a16:creationId xmlns:a16="http://schemas.microsoft.com/office/drawing/2014/main" id="{8A45B0FE-C7D3-4966-B273-0D1A75F73E4C}"/>
                          </a:ext>
                        </a:extLst>
                      </p:cNvPr>
                      <p:cNvPicPr/>
                      <p:nvPr/>
                    </p:nvPicPr>
                    <p:blipFill>
                      <a:blip r:embed="rId7"/>
                      <a:stretch>
                        <a:fillRect/>
                      </a:stretch>
                    </p:blipFill>
                    <p:spPr>
                      <a:xfrm>
                        <a:off x="526564" y="5192002"/>
                        <a:ext cx="3639829" cy="1343025"/>
                      </a:xfrm>
                      <a:prstGeom prst="rect">
                        <a:avLst/>
                      </a:prstGeom>
                      <a:solidFill>
                        <a:srgbClr val="FFFFCC"/>
                      </a:solidFill>
                      <a:ln w="25400">
                        <a:solidFill>
                          <a:schemeClr val="bg1"/>
                        </a:solidFill>
                      </a:ln>
                    </p:spPr>
                  </p:pic>
                </p:oleObj>
              </mc:Fallback>
            </mc:AlternateContent>
          </a:graphicData>
        </a:graphic>
      </p:graphicFrame>
      <p:graphicFrame>
        <p:nvGraphicFramePr>
          <p:cNvPr id="32" name="Object 31">
            <a:extLst>
              <a:ext uri="{FF2B5EF4-FFF2-40B4-BE49-F238E27FC236}">
                <a16:creationId xmlns:a16="http://schemas.microsoft.com/office/drawing/2014/main" id="{FB17ADE0-E7CF-4DC7-AB98-F0CED3270A82}"/>
              </a:ext>
            </a:extLst>
          </p:cNvPr>
          <p:cNvGraphicFramePr>
            <a:graphicFrameLocks noChangeAspect="1"/>
          </p:cNvGraphicFramePr>
          <p:nvPr>
            <p:extLst>
              <p:ext uri="{D42A27DB-BD31-4B8C-83A1-F6EECF244321}">
                <p14:modId xmlns:p14="http://schemas.microsoft.com/office/powerpoint/2010/main" val="3464509937"/>
              </p:ext>
            </p:extLst>
          </p:nvPr>
        </p:nvGraphicFramePr>
        <p:xfrm>
          <a:off x="9170236" y="5348084"/>
          <a:ext cx="2447925" cy="962025"/>
        </p:xfrm>
        <a:graphic>
          <a:graphicData uri="http://schemas.openxmlformats.org/presentationml/2006/ole">
            <mc:AlternateContent xmlns:mc="http://schemas.openxmlformats.org/markup-compatibility/2006">
              <mc:Choice xmlns:v="urn:schemas-microsoft-com:vml" Requires="v">
                <p:oleObj spid="_x0000_s8641" name="Binary Worksheet" r:id="rId8" imgW="2447994" imgH="961992" progId="Excel.SheetBinaryMacroEnabled.12">
                  <p:embed/>
                </p:oleObj>
              </mc:Choice>
              <mc:Fallback>
                <p:oleObj name="Binary Worksheet" r:id="rId8" imgW="2447994" imgH="961992" progId="Excel.SheetBinaryMacroEnabled.12">
                  <p:embed/>
                  <p:pic>
                    <p:nvPicPr>
                      <p:cNvPr id="15" name="Object 14">
                        <a:extLst>
                          <a:ext uri="{FF2B5EF4-FFF2-40B4-BE49-F238E27FC236}">
                            <a16:creationId xmlns:a16="http://schemas.microsoft.com/office/drawing/2014/main" id="{3551FBED-F4C7-495F-8DD2-0DDD260A0729}"/>
                          </a:ext>
                        </a:extLst>
                      </p:cNvPr>
                      <p:cNvPicPr/>
                      <p:nvPr/>
                    </p:nvPicPr>
                    <p:blipFill>
                      <a:blip r:embed="rId9"/>
                      <a:stretch>
                        <a:fillRect/>
                      </a:stretch>
                    </p:blipFill>
                    <p:spPr>
                      <a:xfrm>
                        <a:off x="9170236" y="5348084"/>
                        <a:ext cx="2447925" cy="962025"/>
                      </a:xfrm>
                      <a:prstGeom prst="rect">
                        <a:avLst/>
                      </a:prstGeom>
                      <a:solidFill>
                        <a:srgbClr val="FFFFCC"/>
                      </a:solidFill>
                      <a:ln w="25400">
                        <a:solidFill>
                          <a:schemeClr val="bg1"/>
                        </a:solidFill>
                      </a:ln>
                    </p:spPr>
                  </p:pic>
                </p:oleObj>
              </mc:Fallback>
            </mc:AlternateContent>
          </a:graphicData>
        </a:graphic>
      </p:graphicFrame>
      <p:cxnSp>
        <p:nvCxnSpPr>
          <p:cNvPr id="36" name="Straight Arrow Connector 35">
            <a:extLst>
              <a:ext uri="{FF2B5EF4-FFF2-40B4-BE49-F238E27FC236}">
                <a16:creationId xmlns:a16="http://schemas.microsoft.com/office/drawing/2014/main" id="{B1AFCDCF-4BB9-469F-A763-0207E247FDD9}"/>
              </a:ext>
            </a:extLst>
          </p:cNvPr>
          <p:cNvCxnSpPr>
            <a:cxnSpLocks/>
            <a:stCxn id="76" idx="0"/>
          </p:cNvCxnSpPr>
          <p:nvPr/>
        </p:nvCxnSpPr>
        <p:spPr>
          <a:xfrm flipH="1" flipV="1">
            <a:off x="4438650" y="4543425"/>
            <a:ext cx="928504" cy="1089415"/>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B44884E-ACCA-4111-986A-0DA83CCF0103}"/>
              </a:ext>
            </a:extLst>
          </p:cNvPr>
          <p:cNvCxnSpPr>
            <a:cxnSpLocks/>
          </p:cNvCxnSpPr>
          <p:nvPr/>
        </p:nvCxnSpPr>
        <p:spPr>
          <a:xfrm>
            <a:off x="2413143" y="2724311"/>
            <a:ext cx="1244457" cy="1904839"/>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0D029FA-CED4-4779-9068-7EBCB26CEB49}"/>
              </a:ext>
            </a:extLst>
          </p:cNvPr>
          <p:cNvCxnSpPr>
            <a:cxnSpLocks/>
            <a:stCxn id="105" idx="2"/>
          </p:cNvCxnSpPr>
          <p:nvPr/>
        </p:nvCxnSpPr>
        <p:spPr>
          <a:xfrm flipH="1">
            <a:off x="8836163" y="3390254"/>
            <a:ext cx="178400" cy="1238896"/>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F827C83C-E5C2-4546-A849-024A0994671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2545290" y="0"/>
            <a:ext cx="609600" cy="609600"/>
          </a:xfrm>
          <a:prstGeom prst="rect">
            <a:avLst/>
          </a:prstGeom>
        </p:spPr>
      </p:pic>
      <p:pic>
        <p:nvPicPr>
          <p:cNvPr id="4" name="Picture 3">
            <a:extLst>
              <a:ext uri="{FF2B5EF4-FFF2-40B4-BE49-F238E27FC236}">
                <a16:creationId xmlns:a16="http://schemas.microsoft.com/office/drawing/2014/main" id="{BF762164-AC7D-444A-B4EA-D74844798C6D}"/>
              </a:ext>
            </a:extLst>
          </p:cNvPr>
          <p:cNvPicPr>
            <a:picLocks noChangeAspect="1"/>
          </p:cNvPicPr>
          <p:nvPr/>
        </p:nvPicPr>
        <p:blipFill>
          <a:blip r:embed="rId11"/>
          <a:stretch>
            <a:fillRect/>
          </a:stretch>
        </p:blipFill>
        <p:spPr>
          <a:xfrm>
            <a:off x="1548646" y="3573980"/>
            <a:ext cx="9094707" cy="1191533"/>
          </a:xfrm>
          <a:prstGeom prst="rect">
            <a:avLst/>
          </a:prstGeom>
        </p:spPr>
      </p:pic>
      <p:cxnSp>
        <p:nvCxnSpPr>
          <p:cNvPr id="38" name="Straight Arrow Connector 37">
            <a:extLst>
              <a:ext uri="{FF2B5EF4-FFF2-40B4-BE49-F238E27FC236}">
                <a16:creationId xmlns:a16="http://schemas.microsoft.com/office/drawing/2014/main" id="{CCCA23A8-F15B-4F14-B8F3-2509642B9F2B}"/>
              </a:ext>
            </a:extLst>
          </p:cNvPr>
          <p:cNvCxnSpPr>
            <a:cxnSpLocks/>
            <a:stCxn id="32" idx="0"/>
          </p:cNvCxnSpPr>
          <p:nvPr/>
        </p:nvCxnSpPr>
        <p:spPr>
          <a:xfrm flipH="1" flipV="1">
            <a:off x="9920267" y="4543425"/>
            <a:ext cx="473931" cy="804659"/>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1F54814-AE95-4266-9EF7-922B4199F9EF}"/>
              </a:ext>
            </a:extLst>
          </p:cNvPr>
          <p:cNvCxnSpPr>
            <a:cxnSpLocks/>
          </p:cNvCxnSpPr>
          <p:nvPr/>
        </p:nvCxnSpPr>
        <p:spPr>
          <a:xfrm flipV="1">
            <a:off x="2300308" y="4543425"/>
            <a:ext cx="112835" cy="648577"/>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044152"/>
      </p:ext>
    </p:extLst>
  </p:cSld>
  <p:clrMapOvr>
    <a:masterClrMapping/>
  </p:clrMapOvr>
  <mc:AlternateContent xmlns:mc="http://schemas.openxmlformats.org/markup-compatibility/2006" xmlns:p14="http://schemas.microsoft.com/office/powerpoint/2010/main">
    <mc:Choice Requires="p14">
      <p:transition spd="slow" p14:dur="2000" advClick="0" advTm="92000"/>
    </mc:Choice>
    <mc:Fallback xmlns="">
      <p:transition spd="slow" advClick="0" advTm="9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96" fill="hold"/>
                                        <p:tgtEl>
                                          <p:spTgt spid="6"/>
                                        </p:tgtEl>
                                      </p:cBhvr>
                                    </p:cmd>
                                  </p:childTnLst>
                                </p:cTn>
                              </p:par>
                              <p:par>
                                <p:cTn id="7" presetID="10" presetClass="entr" presetSubtype="0" fill="hold" nodeType="withEffect">
                                  <p:stCondLst>
                                    <p:cond delay="24000"/>
                                  </p:stCondLst>
                                  <p:childTnLst>
                                    <p:set>
                                      <p:cBhvr>
                                        <p:cTn id="8" dur="1" fill="hold">
                                          <p:stCondLst>
                                            <p:cond delay="0"/>
                                          </p:stCondLst>
                                        </p:cTn>
                                        <p:tgtEl>
                                          <p:spTgt spid="29"/>
                                        </p:tgtEl>
                                        <p:attrNameLst>
                                          <p:attrName>style.visibility</p:attrName>
                                        </p:attrNameLst>
                                      </p:cBhvr>
                                      <p:to>
                                        <p:strVal val="visible"/>
                                      </p:to>
                                    </p:set>
                                    <p:animEffect transition="in" filter="fade">
                                      <p:cBhvr>
                                        <p:cTn id="9" dur="1000"/>
                                        <p:tgtEl>
                                          <p:spTgt spid="29"/>
                                        </p:tgtEl>
                                      </p:cBhvr>
                                    </p:animEffect>
                                  </p:childTnLst>
                                </p:cTn>
                              </p:par>
                              <p:par>
                                <p:cTn id="10" presetID="10" presetClass="entr" presetSubtype="0" fill="hold" nodeType="withEffect">
                                  <p:stCondLst>
                                    <p:cond delay="2400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childTnLst>
                                </p:cTn>
                              </p:par>
                              <p:par>
                                <p:cTn id="13" presetID="10" presetClass="entr" presetSubtype="0" fill="hold" grpId="0" nodeType="withEffect">
                                  <p:stCondLst>
                                    <p:cond delay="3300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1000"/>
                                        <p:tgtEl>
                                          <p:spTgt spid="75"/>
                                        </p:tgtEl>
                                      </p:cBhvr>
                                    </p:animEffect>
                                  </p:childTnLst>
                                </p:cTn>
                              </p:par>
                              <p:par>
                                <p:cTn id="16" presetID="10" presetClass="entr" presetSubtype="0" fill="hold" nodeType="withEffect">
                                  <p:stCondLst>
                                    <p:cond delay="3300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1000"/>
                                        <p:tgtEl>
                                          <p:spTgt spid="44"/>
                                        </p:tgtEl>
                                      </p:cBhvr>
                                    </p:animEffect>
                                  </p:childTnLst>
                                </p:cTn>
                              </p:par>
                              <p:par>
                                <p:cTn id="19" presetID="10" presetClass="entr" presetSubtype="0" fill="hold" grpId="0" nodeType="withEffect">
                                  <p:stCondLst>
                                    <p:cond delay="52000"/>
                                  </p:stCondLst>
                                  <p:childTnLst>
                                    <p:set>
                                      <p:cBhvr>
                                        <p:cTn id="20" dur="1" fill="hold">
                                          <p:stCondLst>
                                            <p:cond delay="0"/>
                                          </p:stCondLst>
                                        </p:cTn>
                                        <p:tgtEl>
                                          <p:spTgt spid="76"/>
                                        </p:tgtEl>
                                        <p:attrNameLst>
                                          <p:attrName>style.visibility</p:attrName>
                                        </p:attrNameLst>
                                      </p:cBhvr>
                                      <p:to>
                                        <p:strVal val="visible"/>
                                      </p:to>
                                    </p:set>
                                    <p:animEffect transition="in" filter="fade">
                                      <p:cBhvr>
                                        <p:cTn id="21" dur="1000"/>
                                        <p:tgtEl>
                                          <p:spTgt spid="76"/>
                                        </p:tgtEl>
                                      </p:cBhvr>
                                    </p:animEffect>
                                  </p:childTnLst>
                                </p:cTn>
                              </p:par>
                              <p:par>
                                <p:cTn id="22" presetID="10" presetClass="entr" presetSubtype="0" fill="hold" nodeType="withEffect">
                                  <p:stCondLst>
                                    <p:cond delay="5200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childTnLst>
                                </p:cTn>
                              </p:par>
                              <p:par>
                                <p:cTn id="25" presetID="10" presetClass="entr" presetSubtype="0" fill="hold" grpId="0" nodeType="withEffect">
                                  <p:stCondLst>
                                    <p:cond delay="5500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childTnLst>
                                </p:cTn>
                              </p:par>
                              <p:par>
                                <p:cTn id="28" presetID="10" presetClass="entr" presetSubtype="0" fill="hold" nodeType="withEffect">
                                  <p:stCondLst>
                                    <p:cond delay="5500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1000"/>
                                        <p:tgtEl>
                                          <p:spTgt spid="84"/>
                                        </p:tgtEl>
                                      </p:cBhvr>
                                    </p:animEffect>
                                  </p:childTnLst>
                                </p:cTn>
                              </p:par>
                              <p:par>
                                <p:cTn id="31" presetID="10" presetClass="entr" presetSubtype="0" fill="hold" grpId="0" nodeType="withEffect">
                                  <p:stCondLst>
                                    <p:cond delay="58500"/>
                                  </p:stCondLst>
                                  <p:childTnLst>
                                    <p:set>
                                      <p:cBhvr>
                                        <p:cTn id="32" dur="1" fill="hold">
                                          <p:stCondLst>
                                            <p:cond delay="0"/>
                                          </p:stCondLst>
                                        </p:cTn>
                                        <p:tgtEl>
                                          <p:spTgt spid="86"/>
                                        </p:tgtEl>
                                        <p:attrNameLst>
                                          <p:attrName>style.visibility</p:attrName>
                                        </p:attrNameLst>
                                      </p:cBhvr>
                                      <p:to>
                                        <p:strVal val="visible"/>
                                      </p:to>
                                    </p:set>
                                    <p:animEffect transition="in" filter="fade">
                                      <p:cBhvr>
                                        <p:cTn id="33" dur="1000"/>
                                        <p:tgtEl>
                                          <p:spTgt spid="86"/>
                                        </p:tgtEl>
                                      </p:cBhvr>
                                    </p:animEffect>
                                  </p:childTnLst>
                                </p:cTn>
                              </p:par>
                              <p:par>
                                <p:cTn id="34" presetID="10" presetClass="entr" presetSubtype="0" fill="hold" nodeType="withEffect">
                                  <p:stCondLst>
                                    <p:cond delay="58500"/>
                                  </p:stCondLst>
                                  <p:childTnLst>
                                    <p:set>
                                      <p:cBhvr>
                                        <p:cTn id="35" dur="1" fill="hold">
                                          <p:stCondLst>
                                            <p:cond delay="0"/>
                                          </p:stCondLst>
                                        </p:cTn>
                                        <p:tgtEl>
                                          <p:spTgt spid="88"/>
                                        </p:tgtEl>
                                        <p:attrNameLst>
                                          <p:attrName>style.visibility</p:attrName>
                                        </p:attrNameLst>
                                      </p:cBhvr>
                                      <p:to>
                                        <p:strVal val="visible"/>
                                      </p:to>
                                    </p:set>
                                    <p:animEffect transition="in" filter="fade">
                                      <p:cBhvr>
                                        <p:cTn id="36" dur="1000"/>
                                        <p:tgtEl>
                                          <p:spTgt spid="88"/>
                                        </p:tgtEl>
                                      </p:cBhvr>
                                    </p:animEffect>
                                  </p:childTnLst>
                                </p:cTn>
                              </p:par>
                              <p:par>
                                <p:cTn id="37" presetID="10" presetClass="entr" presetSubtype="0" fill="hold" grpId="0" nodeType="withEffect">
                                  <p:stCondLst>
                                    <p:cond delay="80000"/>
                                  </p:stCondLst>
                                  <p:childTnLst>
                                    <p:set>
                                      <p:cBhvr>
                                        <p:cTn id="38" dur="1" fill="hold">
                                          <p:stCondLst>
                                            <p:cond delay="0"/>
                                          </p:stCondLst>
                                        </p:cTn>
                                        <p:tgtEl>
                                          <p:spTgt spid="98"/>
                                        </p:tgtEl>
                                        <p:attrNameLst>
                                          <p:attrName>style.visibility</p:attrName>
                                        </p:attrNameLst>
                                      </p:cBhvr>
                                      <p:to>
                                        <p:strVal val="visible"/>
                                      </p:to>
                                    </p:set>
                                    <p:animEffect transition="in" filter="fade">
                                      <p:cBhvr>
                                        <p:cTn id="39" dur="1000"/>
                                        <p:tgtEl>
                                          <p:spTgt spid="98"/>
                                        </p:tgtEl>
                                      </p:cBhvr>
                                    </p:animEffect>
                                  </p:childTnLst>
                                </p:cTn>
                              </p:par>
                              <p:par>
                                <p:cTn id="40" presetID="10" presetClass="entr" presetSubtype="0" fill="hold" nodeType="withEffect">
                                  <p:stCondLst>
                                    <p:cond delay="8000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1000"/>
                                        <p:tgtEl>
                                          <p:spTgt spid="100"/>
                                        </p:tgtEl>
                                      </p:cBhvr>
                                    </p:animEffect>
                                  </p:childTnLst>
                                </p:cTn>
                              </p:par>
                              <p:par>
                                <p:cTn id="43" presetID="10" presetClass="entr" presetSubtype="0" fill="hold" nodeType="withEffect">
                                  <p:stCondLst>
                                    <p:cond delay="8300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1000"/>
                                        <p:tgtEl>
                                          <p:spTgt spid="32"/>
                                        </p:tgtEl>
                                      </p:cBhvr>
                                    </p:animEffect>
                                  </p:childTnLst>
                                </p:cTn>
                              </p:par>
                              <p:par>
                                <p:cTn id="46" presetID="10" presetClass="entr" presetSubtype="0" fill="hold" nodeType="withEffect">
                                  <p:stCondLst>
                                    <p:cond delay="8300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childTnLst>
                                </p:cTn>
                              </p:par>
                              <p:par>
                                <p:cTn id="49" presetID="10" presetClass="entr" presetSubtype="0" fill="hold" grpId="0" nodeType="withEffect">
                                  <p:stCondLst>
                                    <p:cond delay="94000"/>
                                  </p:stCondLst>
                                  <p:childTnLst>
                                    <p:set>
                                      <p:cBhvr>
                                        <p:cTn id="50" dur="1" fill="hold">
                                          <p:stCondLst>
                                            <p:cond delay="0"/>
                                          </p:stCondLst>
                                        </p:cTn>
                                        <p:tgtEl>
                                          <p:spTgt spid="105"/>
                                        </p:tgtEl>
                                        <p:attrNameLst>
                                          <p:attrName>style.visibility</p:attrName>
                                        </p:attrNameLst>
                                      </p:cBhvr>
                                      <p:to>
                                        <p:strVal val="visible"/>
                                      </p:to>
                                    </p:set>
                                    <p:animEffect transition="in" filter="fade">
                                      <p:cBhvr>
                                        <p:cTn id="51" dur="1000"/>
                                        <p:tgtEl>
                                          <p:spTgt spid="105"/>
                                        </p:tgtEl>
                                      </p:cBhvr>
                                    </p:animEffect>
                                  </p:childTnLst>
                                </p:cTn>
                              </p:par>
                              <p:par>
                                <p:cTn id="52" presetID="10" presetClass="entr" presetSubtype="0" fill="hold" nodeType="withEffect">
                                  <p:stCondLst>
                                    <p:cond delay="9400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6"/>
                </p:tgtEl>
              </p:cMediaNode>
            </p:audio>
          </p:childTnLst>
        </p:cTn>
      </p:par>
    </p:tnLst>
    <p:bldLst>
      <p:bldP spid="75" grpId="0" animBg="1"/>
      <p:bldP spid="76" grpId="0" animBg="1"/>
      <p:bldP spid="80" grpId="0" animBg="1"/>
      <p:bldP spid="86" grpId="0" animBg="1"/>
      <p:bldP spid="98" grpId="0" animBg="1"/>
      <p:bldP spid="10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97DEF-6EFA-4256-8A20-DF22D85B9B32}"/>
              </a:ext>
            </a:extLst>
          </p:cNvPr>
          <p:cNvSpPr>
            <a:spLocks noGrp="1"/>
          </p:cNvSpPr>
          <p:nvPr>
            <p:ph type="title"/>
          </p:nvPr>
        </p:nvSpPr>
        <p:spPr>
          <a:xfrm>
            <a:off x="0" y="0"/>
            <a:ext cx="12192000" cy="1507067"/>
          </a:xfrm>
        </p:spPr>
        <p:txBody>
          <a:bodyPr/>
          <a:lstStyle/>
          <a:p>
            <a:pPr algn="ctr"/>
            <a:r>
              <a:rPr lang="en-US" b="1" dirty="0">
                <a:solidFill>
                  <a:prstClr val="white"/>
                </a:solidFill>
                <a:effectLst>
                  <a:outerShdw blurRad="38100" dist="38100" dir="2700000" algn="tl">
                    <a:srgbClr val="000000">
                      <a:alpha val="43137"/>
                    </a:srgbClr>
                  </a:outerShdw>
                </a:effectLst>
              </a:rPr>
              <a:t>COST ESTIMATE ANALYSIS WORKSHEET</a:t>
            </a:r>
            <a:endParaRPr lang="en-US" dirty="0">
              <a:effectLst>
                <a:outerShdw blurRad="38100" dist="38100" dir="2700000" algn="tl">
                  <a:srgbClr val="000000">
                    <a:alpha val="43137"/>
                  </a:srgbClr>
                </a:outerShdw>
              </a:effectLst>
            </a:endParaRPr>
          </a:p>
        </p:txBody>
      </p:sp>
      <p:pic>
        <p:nvPicPr>
          <p:cNvPr id="3" name="Recorded Sound">
            <a:hlinkClick r:id="" action="ppaction://media"/>
            <a:extLst>
              <a:ext uri="{FF2B5EF4-FFF2-40B4-BE49-F238E27FC236}">
                <a16:creationId xmlns:a16="http://schemas.microsoft.com/office/drawing/2014/main" id="{2B25BE4F-F34C-43C2-8194-255C215D1A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90782" y="0"/>
            <a:ext cx="609600" cy="609600"/>
          </a:xfrm>
          <a:prstGeom prst="rect">
            <a:avLst/>
          </a:prstGeom>
        </p:spPr>
      </p:pic>
      <p:pic>
        <p:nvPicPr>
          <p:cNvPr id="6" name="Picture 5">
            <a:extLst>
              <a:ext uri="{FF2B5EF4-FFF2-40B4-BE49-F238E27FC236}">
                <a16:creationId xmlns:a16="http://schemas.microsoft.com/office/drawing/2014/main" id="{78D186C1-4576-4A80-93BF-D974607676D5}"/>
              </a:ext>
            </a:extLst>
          </p:cNvPr>
          <p:cNvPicPr>
            <a:picLocks noChangeAspect="1"/>
          </p:cNvPicPr>
          <p:nvPr/>
        </p:nvPicPr>
        <p:blipFill>
          <a:blip r:embed="rId6"/>
          <a:stretch>
            <a:fillRect/>
          </a:stretch>
        </p:blipFill>
        <p:spPr>
          <a:xfrm>
            <a:off x="482338" y="1285323"/>
            <a:ext cx="11227324" cy="5250259"/>
          </a:xfrm>
          <a:prstGeom prst="rect">
            <a:avLst/>
          </a:prstGeom>
        </p:spPr>
      </p:pic>
    </p:spTree>
    <p:extLst>
      <p:ext uri="{BB962C8B-B14F-4D97-AF65-F5344CB8AC3E}">
        <p14:creationId xmlns:p14="http://schemas.microsoft.com/office/powerpoint/2010/main" val="1219228245"/>
      </p:ext>
    </p:extLst>
  </p:cSld>
  <p:clrMapOvr>
    <a:masterClrMapping/>
  </p:clrMapOvr>
  <mc:AlternateContent xmlns:mc="http://schemas.openxmlformats.org/markup-compatibility/2006" xmlns:p14="http://schemas.microsoft.com/office/powerpoint/2010/main">
    <mc:Choice Requires="p14">
      <p:transition spd="slow" p14:dur="2000" advClick="0" advTm="47000"/>
    </mc:Choice>
    <mc:Fallback xmlns="">
      <p:transition spd="slow" advClick="0" advTm="4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B79976-9EC3-41AC-B72D-2DA8592BD871}"/>
              </a:ext>
            </a:extLst>
          </p:cNvPr>
          <p:cNvPicPr>
            <a:picLocks noChangeAspect="1"/>
          </p:cNvPicPr>
          <p:nvPr/>
        </p:nvPicPr>
        <p:blipFill>
          <a:blip r:embed="rId6"/>
          <a:stretch>
            <a:fillRect/>
          </a:stretch>
        </p:blipFill>
        <p:spPr>
          <a:xfrm>
            <a:off x="0" y="1874855"/>
            <a:ext cx="12192000" cy="3303949"/>
          </a:xfrm>
          <a:prstGeom prst="rect">
            <a:avLst/>
          </a:prstGeom>
        </p:spPr>
      </p:pic>
      <p:sp>
        <p:nvSpPr>
          <p:cNvPr id="2" name="Title 1">
            <a:extLst>
              <a:ext uri="{FF2B5EF4-FFF2-40B4-BE49-F238E27FC236}">
                <a16:creationId xmlns:a16="http://schemas.microsoft.com/office/drawing/2014/main" id="{49EBCB00-AEC7-4E5C-923A-4EB72BB725E8}"/>
              </a:ext>
            </a:extLst>
          </p:cNvPr>
          <p:cNvSpPr>
            <a:spLocks noGrp="1"/>
          </p:cNvSpPr>
          <p:nvPr>
            <p:ph type="title"/>
          </p:nvPr>
        </p:nvSpPr>
        <p:spPr>
          <a:xfrm>
            <a:off x="0" y="0"/>
            <a:ext cx="12192000" cy="1507067"/>
          </a:xfrm>
        </p:spPr>
        <p:txBody>
          <a:bodyPr/>
          <a:lstStyle/>
          <a:p>
            <a:pPr algn="ctr"/>
            <a:r>
              <a:rPr lang="en-US" b="1" dirty="0">
                <a:solidFill>
                  <a:prstClr val="white"/>
                </a:solidFill>
                <a:effectLst>
                  <a:outerShdw blurRad="38100" dist="38100" dir="2700000" algn="tl">
                    <a:srgbClr val="000000">
                      <a:alpha val="43137"/>
                    </a:srgbClr>
                  </a:outerShdw>
                </a:effectLst>
              </a:rPr>
              <a:t>COST ESTIMATE ANALYSIS WORKSHEET</a:t>
            </a:r>
            <a:endParaRPr lang="en-US"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4AE42DFF-A577-46BB-957E-30EB13750493}"/>
              </a:ext>
            </a:extLst>
          </p:cNvPr>
          <p:cNvSpPr txBox="1"/>
          <p:nvPr/>
        </p:nvSpPr>
        <p:spPr>
          <a:xfrm>
            <a:off x="1126837" y="1337790"/>
            <a:ext cx="2724727" cy="3385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bg1"/>
            </a:solidFill>
          </a:ln>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Cells linked to UCM Worksheet</a:t>
            </a:r>
          </a:p>
        </p:txBody>
      </p:sp>
      <p:cxnSp>
        <p:nvCxnSpPr>
          <p:cNvPr id="10" name="Straight Arrow Connector 9">
            <a:extLst>
              <a:ext uri="{FF2B5EF4-FFF2-40B4-BE49-F238E27FC236}">
                <a16:creationId xmlns:a16="http://schemas.microsoft.com/office/drawing/2014/main" id="{55CB474F-AB49-4FB7-91BF-300853187E52}"/>
              </a:ext>
            </a:extLst>
          </p:cNvPr>
          <p:cNvCxnSpPr>
            <a:cxnSpLocks/>
            <a:stCxn id="8" idx="2"/>
          </p:cNvCxnSpPr>
          <p:nvPr/>
        </p:nvCxnSpPr>
        <p:spPr>
          <a:xfrm>
            <a:off x="2489201" y="1676344"/>
            <a:ext cx="1084509" cy="899076"/>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8E9D6D-867A-4A43-BED9-077D7B64A15E}"/>
              </a:ext>
            </a:extLst>
          </p:cNvPr>
          <p:cNvSpPr txBox="1"/>
          <p:nvPr/>
        </p:nvSpPr>
        <p:spPr>
          <a:xfrm>
            <a:off x="2489200" y="5598809"/>
            <a:ext cx="2493819"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bg1"/>
            </a:solidFill>
          </a:ln>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Examples – relocate utility, redesign drainage system, sleeve through footing, etc.</a:t>
            </a:r>
          </a:p>
        </p:txBody>
      </p:sp>
      <p:cxnSp>
        <p:nvCxnSpPr>
          <p:cNvPr id="13" name="Straight Arrow Connector 12">
            <a:extLst>
              <a:ext uri="{FF2B5EF4-FFF2-40B4-BE49-F238E27FC236}">
                <a16:creationId xmlns:a16="http://schemas.microsoft.com/office/drawing/2014/main" id="{5F5FFDEC-5404-41C8-957E-D88CD2C807AD}"/>
              </a:ext>
            </a:extLst>
          </p:cNvPr>
          <p:cNvCxnSpPr>
            <a:cxnSpLocks/>
            <a:stCxn id="11" idx="1"/>
          </p:cNvCxnSpPr>
          <p:nvPr/>
        </p:nvCxnSpPr>
        <p:spPr>
          <a:xfrm flipH="1" flipV="1">
            <a:off x="1743075" y="5029200"/>
            <a:ext cx="746125" cy="985108"/>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991BE39-C8BB-402C-9863-FA6D5C506C36}"/>
              </a:ext>
            </a:extLst>
          </p:cNvPr>
          <p:cNvSpPr txBox="1"/>
          <p:nvPr/>
        </p:nvSpPr>
        <p:spPr>
          <a:xfrm>
            <a:off x="244764" y="5815294"/>
            <a:ext cx="1995054"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bg1"/>
            </a:solidFill>
          </a:ln>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Examples – 1A, 1B, 1C</a:t>
            </a:r>
          </a:p>
          <a:p>
            <a:r>
              <a:rPr lang="en-US" sz="1600" dirty="0">
                <a:solidFill>
                  <a:schemeClr val="bg1"/>
                </a:solidFill>
                <a:latin typeface="Calibri" panose="020F0502020204030204" pitchFamily="34" charset="0"/>
                <a:cs typeface="Calibri" panose="020F0502020204030204" pitchFamily="34" charset="0"/>
              </a:rPr>
              <a:t>2A, 2B, etc.</a:t>
            </a:r>
          </a:p>
        </p:txBody>
      </p:sp>
      <p:cxnSp>
        <p:nvCxnSpPr>
          <p:cNvPr id="16" name="Straight Arrow Connector 15">
            <a:extLst>
              <a:ext uri="{FF2B5EF4-FFF2-40B4-BE49-F238E27FC236}">
                <a16:creationId xmlns:a16="http://schemas.microsoft.com/office/drawing/2014/main" id="{70F9F42D-2DFB-4608-ACDA-5135C709DC3D}"/>
              </a:ext>
            </a:extLst>
          </p:cNvPr>
          <p:cNvCxnSpPr>
            <a:cxnSpLocks/>
            <a:stCxn id="14" idx="0"/>
          </p:cNvCxnSpPr>
          <p:nvPr/>
        </p:nvCxnSpPr>
        <p:spPr>
          <a:xfrm flipH="1" flipV="1">
            <a:off x="440892" y="5010627"/>
            <a:ext cx="801399" cy="804667"/>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9" name="Object 18">
            <a:extLst>
              <a:ext uri="{FF2B5EF4-FFF2-40B4-BE49-F238E27FC236}">
                <a16:creationId xmlns:a16="http://schemas.microsoft.com/office/drawing/2014/main" id="{F42ED492-2FAF-4522-B8DD-1A1265138115}"/>
              </a:ext>
            </a:extLst>
          </p:cNvPr>
          <p:cNvGraphicFramePr>
            <a:graphicFrameLocks noChangeAspect="1"/>
          </p:cNvGraphicFramePr>
          <p:nvPr>
            <p:extLst>
              <p:ext uri="{D42A27DB-BD31-4B8C-83A1-F6EECF244321}">
                <p14:modId xmlns:p14="http://schemas.microsoft.com/office/powerpoint/2010/main" val="1453871165"/>
              </p:ext>
            </p:extLst>
          </p:nvPr>
        </p:nvGraphicFramePr>
        <p:xfrm>
          <a:off x="5278365" y="5607219"/>
          <a:ext cx="2447925" cy="962025"/>
        </p:xfrm>
        <a:graphic>
          <a:graphicData uri="http://schemas.openxmlformats.org/presentationml/2006/ole">
            <mc:AlternateContent xmlns:mc="http://schemas.openxmlformats.org/markup-compatibility/2006">
              <mc:Choice xmlns:v="urn:schemas-microsoft-com:vml" Requires="v">
                <p:oleObj spid="_x0000_s4073" name="Binary Worksheet" r:id="rId7" imgW="2447994" imgH="961992" progId="Excel.SheetBinaryMacroEnabled.12">
                  <p:embed/>
                </p:oleObj>
              </mc:Choice>
              <mc:Fallback>
                <p:oleObj name="Binary Worksheet" r:id="rId7" imgW="2447994" imgH="961992" progId="Excel.SheetBinaryMacroEnabled.12">
                  <p:embed/>
                  <p:pic>
                    <p:nvPicPr>
                      <p:cNvPr id="0" name=""/>
                      <p:cNvPicPr/>
                      <p:nvPr/>
                    </p:nvPicPr>
                    <p:blipFill>
                      <a:blip r:embed="rId8"/>
                      <a:stretch>
                        <a:fillRect/>
                      </a:stretch>
                    </p:blipFill>
                    <p:spPr>
                      <a:xfrm>
                        <a:off x="5278365" y="5607219"/>
                        <a:ext cx="2447925" cy="962025"/>
                      </a:xfrm>
                      <a:prstGeom prst="rect">
                        <a:avLst/>
                      </a:prstGeom>
                      <a:solidFill>
                        <a:srgbClr val="FFFFCC"/>
                      </a:solidFill>
                      <a:ln w="25400">
                        <a:solidFill>
                          <a:schemeClr val="bg1"/>
                        </a:solidFill>
                      </a:ln>
                    </p:spPr>
                  </p:pic>
                </p:oleObj>
              </mc:Fallback>
            </mc:AlternateContent>
          </a:graphicData>
        </a:graphic>
      </p:graphicFrame>
      <p:graphicFrame>
        <p:nvGraphicFramePr>
          <p:cNvPr id="20" name="Object 19">
            <a:extLst>
              <a:ext uri="{FF2B5EF4-FFF2-40B4-BE49-F238E27FC236}">
                <a16:creationId xmlns:a16="http://schemas.microsoft.com/office/drawing/2014/main" id="{D27F4EED-7359-4D93-BD97-2B09D2D15A98}"/>
              </a:ext>
            </a:extLst>
          </p:cNvPr>
          <p:cNvGraphicFramePr>
            <a:graphicFrameLocks noChangeAspect="1"/>
          </p:cNvGraphicFramePr>
          <p:nvPr>
            <p:extLst>
              <p:ext uri="{D42A27DB-BD31-4B8C-83A1-F6EECF244321}">
                <p14:modId xmlns:p14="http://schemas.microsoft.com/office/powerpoint/2010/main" val="4197463258"/>
              </p:ext>
            </p:extLst>
          </p:nvPr>
        </p:nvGraphicFramePr>
        <p:xfrm>
          <a:off x="7974408" y="5824721"/>
          <a:ext cx="1838325" cy="581025"/>
        </p:xfrm>
        <a:graphic>
          <a:graphicData uri="http://schemas.openxmlformats.org/presentationml/2006/ole">
            <mc:AlternateContent xmlns:mc="http://schemas.openxmlformats.org/markup-compatibility/2006">
              <mc:Choice xmlns:v="urn:schemas-microsoft-com:vml" Requires="v">
                <p:oleObj spid="_x0000_s4074" name="Binary Worksheet" r:id="rId9" imgW="1838277" imgH="581058" progId="Excel.SheetBinaryMacroEnabled.12">
                  <p:embed/>
                </p:oleObj>
              </mc:Choice>
              <mc:Fallback>
                <p:oleObj name="Binary Worksheet" r:id="rId9" imgW="1838277" imgH="581058" progId="Excel.SheetBinaryMacroEnabled.12">
                  <p:embed/>
                  <p:pic>
                    <p:nvPicPr>
                      <p:cNvPr id="0" name=""/>
                      <p:cNvPicPr/>
                      <p:nvPr/>
                    </p:nvPicPr>
                    <p:blipFill>
                      <a:blip r:embed="rId10"/>
                      <a:stretch>
                        <a:fillRect/>
                      </a:stretch>
                    </p:blipFill>
                    <p:spPr>
                      <a:xfrm>
                        <a:off x="7974408" y="5824721"/>
                        <a:ext cx="1838325" cy="581025"/>
                      </a:xfrm>
                      <a:prstGeom prst="rect">
                        <a:avLst/>
                      </a:prstGeom>
                      <a:solidFill>
                        <a:srgbClr val="FFFFCC"/>
                      </a:solidFill>
                      <a:ln w="25400">
                        <a:solidFill>
                          <a:schemeClr val="bg1"/>
                        </a:solidFill>
                      </a:ln>
                    </p:spPr>
                  </p:pic>
                </p:oleObj>
              </mc:Fallback>
            </mc:AlternateContent>
          </a:graphicData>
        </a:graphic>
      </p:graphicFrame>
      <p:graphicFrame>
        <p:nvGraphicFramePr>
          <p:cNvPr id="21" name="Object 20">
            <a:extLst>
              <a:ext uri="{FF2B5EF4-FFF2-40B4-BE49-F238E27FC236}">
                <a16:creationId xmlns:a16="http://schemas.microsoft.com/office/drawing/2014/main" id="{AC668A7F-D9BA-456D-AB09-75F39CC2FB67}"/>
              </a:ext>
            </a:extLst>
          </p:cNvPr>
          <p:cNvGraphicFramePr>
            <a:graphicFrameLocks noChangeAspect="1"/>
          </p:cNvGraphicFramePr>
          <p:nvPr>
            <p:extLst>
              <p:ext uri="{D42A27DB-BD31-4B8C-83A1-F6EECF244321}">
                <p14:modId xmlns:p14="http://schemas.microsoft.com/office/powerpoint/2010/main" val="2948828258"/>
              </p:ext>
            </p:extLst>
          </p:nvPr>
        </p:nvGraphicFramePr>
        <p:xfrm>
          <a:off x="10011929" y="5628544"/>
          <a:ext cx="1838325" cy="771525"/>
        </p:xfrm>
        <a:graphic>
          <a:graphicData uri="http://schemas.openxmlformats.org/presentationml/2006/ole">
            <mc:AlternateContent xmlns:mc="http://schemas.openxmlformats.org/markup-compatibility/2006">
              <mc:Choice xmlns:v="urn:schemas-microsoft-com:vml" Requires="v">
                <p:oleObj spid="_x0000_s4075" name="Binary Worksheet" r:id="rId11" imgW="1838277" imgH="771701" progId="Excel.SheetBinaryMacroEnabled.12">
                  <p:embed/>
                </p:oleObj>
              </mc:Choice>
              <mc:Fallback>
                <p:oleObj name="Binary Worksheet" r:id="rId11" imgW="1838277" imgH="771701" progId="Excel.SheetBinaryMacroEnabled.12">
                  <p:embed/>
                  <p:pic>
                    <p:nvPicPr>
                      <p:cNvPr id="0" name=""/>
                      <p:cNvPicPr/>
                      <p:nvPr/>
                    </p:nvPicPr>
                    <p:blipFill>
                      <a:blip r:embed="rId12"/>
                      <a:stretch>
                        <a:fillRect/>
                      </a:stretch>
                    </p:blipFill>
                    <p:spPr>
                      <a:xfrm>
                        <a:off x="10011929" y="5628544"/>
                        <a:ext cx="1838325" cy="771525"/>
                      </a:xfrm>
                      <a:prstGeom prst="rect">
                        <a:avLst/>
                      </a:prstGeom>
                      <a:solidFill>
                        <a:srgbClr val="FFFFCC"/>
                      </a:solidFill>
                      <a:ln w="25400">
                        <a:solidFill>
                          <a:schemeClr val="bg1"/>
                        </a:solidFill>
                      </a:ln>
                    </p:spPr>
                  </p:pic>
                </p:oleObj>
              </mc:Fallback>
            </mc:AlternateContent>
          </a:graphicData>
        </a:graphic>
      </p:graphicFrame>
      <p:cxnSp>
        <p:nvCxnSpPr>
          <p:cNvPr id="34" name="Straight Arrow Connector 33">
            <a:extLst>
              <a:ext uri="{FF2B5EF4-FFF2-40B4-BE49-F238E27FC236}">
                <a16:creationId xmlns:a16="http://schemas.microsoft.com/office/drawing/2014/main" id="{0DF94857-790F-473B-B644-BD3641EC45F1}"/>
              </a:ext>
            </a:extLst>
          </p:cNvPr>
          <p:cNvCxnSpPr>
            <a:cxnSpLocks/>
          </p:cNvCxnSpPr>
          <p:nvPr/>
        </p:nvCxnSpPr>
        <p:spPr>
          <a:xfrm flipV="1">
            <a:off x="8893570" y="5038256"/>
            <a:ext cx="1852987" cy="777038"/>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E4DC85F-2A47-4545-93DD-C5B6F2B01939}"/>
              </a:ext>
            </a:extLst>
          </p:cNvPr>
          <p:cNvCxnSpPr>
            <a:cxnSpLocks/>
          </p:cNvCxnSpPr>
          <p:nvPr/>
        </p:nvCxnSpPr>
        <p:spPr>
          <a:xfrm flipV="1">
            <a:off x="10931091" y="5029200"/>
            <a:ext cx="689409" cy="559931"/>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CD0740B-264E-4B80-9EF5-30A9CA25DBA5}"/>
              </a:ext>
            </a:extLst>
          </p:cNvPr>
          <p:cNvCxnSpPr>
            <a:cxnSpLocks/>
          </p:cNvCxnSpPr>
          <p:nvPr/>
        </p:nvCxnSpPr>
        <p:spPr>
          <a:xfrm flipH="1" flipV="1">
            <a:off x="5915025" y="5029200"/>
            <a:ext cx="471883" cy="569609"/>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a:extLst>
              <a:ext uri="{FF2B5EF4-FFF2-40B4-BE49-F238E27FC236}">
                <a16:creationId xmlns:a16="http://schemas.microsoft.com/office/drawing/2014/main" id="{498AF345-C96F-456C-AD38-0C25077A0255}"/>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2417287" y="0"/>
            <a:ext cx="609600" cy="609600"/>
          </a:xfrm>
          <a:prstGeom prst="rect">
            <a:avLst/>
          </a:prstGeom>
        </p:spPr>
      </p:pic>
    </p:spTree>
    <p:extLst>
      <p:ext uri="{BB962C8B-B14F-4D97-AF65-F5344CB8AC3E}">
        <p14:creationId xmlns:p14="http://schemas.microsoft.com/office/powerpoint/2010/main" val="172100319"/>
      </p:ext>
    </p:extLst>
  </p:cSld>
  <p:clrMapOvr>
    <a:masterClrMapping/>
  </p:clrMapOvr>
  <mc:AlternateContent xmlns:mc="http://schemas.openxmlformats.org/markup-compatibility/2006" xmlns:p14="http://schemas.microsoft.com/office/powerpoint/2010/main">
    <mc:Choice Requires="p14">
      <p:transition spd="slow" p14:dur="2000" advClick="0" advTm="85000"/>
    </mc:Choice>
    <mc:Fallback xmlns="">
      <p:transition spd="slow" advClick="0" advTm="8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71" fill="hold"/>
                                        <p:tgtEl>
                                          <p:spTgt spid="3"/>
                                        </p:tgtEl>
                                      </p:cBhvr>
                                    </p:cmd>
                                  </p:childTnLst>
                                </p:cTn>
                              </p:par>
                              <p:par>
                                <p:cTn id="7" presetID="10" presetClass="entr" presetSubtype="0" fill="hold" grpId="0" nodeType="withEffect">
                                  <p:stCondLst>
                                    <p:cond delay="7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childTnLst>
                                </p:cTn>
                              </p:par>
                              <p:par>
                                <p:cTn id="10" presetID="10" presetClass="entr" presetSubtype="0" fill="hold" nodeType="withEffect">
                                  <p:stCondLst>
                                    <p:cond delay="70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10" presetClass="entr" presetSubtype="0" fill="hold" grpId="0" nodeType="withEffect">
                                  <p:stCondLst>
                                    <p:cond delay="27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par>
                                <p:cTn id="16" presetID="10" presetClass="entr" presetSubtype="0" fill="hold" nodeType="withEffect">
                                  <p:stCondLst>
                                    <p:cond delay="2700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childTnLst>
                                </p:cTn>
                              </p:par>
                              <p:par>
                                <p:cTn id="19" presetID="10" presetClass="entr" presetSubtype="0" fill="hold" grpId="0" nodeType="withEffect">
                                  <p:stCondLst>
                                    <p:cond delay="32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10" presetClass="entr" presetSubtype="0" fill="hold" nodeType="withEffect">
                                  <p:stCondLst>
                                    <p:cond delay="320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par>
                                <p:cTn id="25" presetID="10" presetClass="entr" presetSubtype="0" fill="hold" nodeType="withEffect">
                                  <p:stCondLst>
                                    <p:cond delay="58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par>
                                <p:cTn id="28" presetID="10" presetClass="entr" presetSubtype="0" fill="hold" nodeType="withEffect">
                                  <p:stCondLst>
                                    <p:cond delay="5800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childTnLst>
                                </p:cTn>
                              </p:par>
                              <p:par>
                                <p:cTn id="31" presetID="10" presetClass="entr" presetSubtype="0" fill="hold" nodeType="withEffect">
                                  <p:stCondLst>
                                    <p:cond delay="7800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childTnLst>
                                </p:cTn>
                              </p:par>
                              <p:par>
                                <p:cTn id="34" presetID="10" presetClass="entr" presetSubtype="0" fill="hold" nodeType="withEffect">
                                  <p:stCondLst>
                                    <p:cond delay="7800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childTnLst>
                                </p:cTn>
                              </p:par>
                              <p:par>
                                <p:cTn id="37" presetID="10" presetClass="entr" presetSubtype="0" fill="hold" nodeType="withEffect">
                                  <p:stCondLst>
                                    <p:cond delay="7910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childTnLst>
                                </p:cTn>
                              </p:par>
                              <p:par>
                                <p:cTn id="40" presetID="10" presetClass="entr" presetSubtype="0" fill="hold" nodeType="withEffect">
                                  <p:stCondLst>
                                    <p:cond delay="7900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bldLst>
      <p:bldP spid="8" grpId="0" animBg="1"/>
      <p:bldP spid="11"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1E907-3160-43BB-93F2-E7D7A6E6FDEB}"/>
              </a:ext>
            </a:extLst>
          </p:cNvPr>
          <p:cNvSpPr>
            <a:spLocks noGrp="1"/>
          </p:cNvSpPr>
          <p:nvPr>
            <p:ph type="title"/>
          </p:nvPr>
        </p:nvSpPr>
        <p:spPr>
          <a:xfrm>
            <a:off x="0" y="1"/>
            <a:ext cx="12192000" cy="1002228"/>
          </a:xfrm>
        </p:spPr>
        <p:txBody>
          <a:bodyPr/>
          <a:lstStyle/>
          <a:p>
            <a:pPr algn="ctr"/>
            <a:r>
              <a:rPr lang="en-US" b="1" dirty="0">
                <a:solidFill>
                  <a:prstClr val="white"/>
                </a:solidFill>
                <a:effectLst>
                  <a:outerShdw blurRad="38100" dist="38100" dir="2700000" algn="tl">
                    <a:srgbClr val="000000">
                      <a:alpha val="43137"/>
                    </a:srgbClr>
                  </a:outerShdw>
                </a:effectLst>
              </a:rPr>
              <a:t>USER GUIDE WORKSHEET</a:t>
            </a:r>
            <a:endParaRPr lang="en-US" dirty="0">
              <a:effectLst>
                <a:outerShdw blurRad="38100" dist="38100" dir="2700000" algn="tl">
                  <a:srgbClr val="000000">
                    <a:alpha val="43137"/>
                  </a:srgbClr>
                </a:outerShdw>
              </a:effectLst>
            </a:endParaRPr>
          </a:p>
        </p:txBody>
      </p:sp>
      <p:graphicFrame>
        <p:nvGraphicFramePr>
          <p:cNvPr id="4" name="Object 3">
            <a:extLst>
              <a:ext uri="{FF2B5EF4-FFF2-40B4-BE49-F238E27FC236}">
                <a16:creationId xmlns:a16="http://schemas.microsoft.com/office/drawing/2014/main" id="{AD401CA6-0848-448F-B84B-B02D935FFCD5}"/>
              </a:ext>
            </a:extLst>
          </p:cNvPr>
          <p:cNvGraphicFramePr>
            <a:graphicFrameLocks/>
          </p:cNvGraphicFramePr>
          <p:nvPr>
            <p:extLst>
              <p:ext uri="{D42A27DB-BD31-4B8C-83A1-F6EECF244321}">
                <p14:modId xmlns:p14="http://schemas.microsoft.com/office/powerpoint/2010/main" val="2281937347"/>
              </p:ext>
            </p:extLst>
          </p:nvPr>
        </p:nvGraphicFramePr>
        <p:xfrm>
          <a:off x="1578682" y="1244769"/>
          <a:ext cx="3864327" cy="5370688"/>
        </p:xfrm>
        <a:graphic>
          <a:graphicData uri="http://schemas.openxmlformats.org/presentationml/2006/ole">
            <mc:AlternateContent xmlns:mc="http://schemas.openxmlformats.org/markup-compatibility/2006">
              <mc:Choice xmlns:v="urn:schemas-microsoft-com:vml" Requires="v">
                <p:oleObj spid="_x0000_s7606" name="Document" r:id="rId6" imgW="6644820" imgH="8090449" progId="Word.Document.12">
                  <p:embed/>
                </p:oleObj>
              </mc:Choice>
              <mc:Fallback>
                <p:oleObj name="Document" r:id="rId6" imgW="6644820" imgH="8090449" progId="Word.Document.12">
                  <p:embed/>
                  <p:pic>
                    <p:nvPicPr>
                      <p:cNvPr id="0" name="Object 2"/>
                      <p:cNvPicPr preferRelativeResize="0">
                        <a:picLocks noChangeArrowheads="1"/>
                      </p:cNvPicPr>
                      <p:nvPr/>
                    </p:nvPicPr>
                    <p:blipFill>
                      <a:blip r:embed="rId7">
                        <a:extLst>
                          <a:ext uri="{28A0092B-C50C-407E-A947-70E740481C1C}">
                            <a14:useLocalDpi xmlns:a14="http://schemas.microsoft.com/office/drawing/2010/main" val="0"/>
                          </a:ext>
                        </a:extLst>
                      </a:blip>
                      <a:srcRect l="-11543" t="-8429"/>
                      <a:stretch>
                        <a:fillRect/>
                      </a:stretch>
                    </p:blipFill>
                    <p:spPr bwMode="auto">
                      <a:xfrm>
                        <a:off x="1578682" y="1244769"/>
                        <a:ext cx="3864327" cy="5370688"/>
                      </a:xfrm>
                      <a:prstGeom prst="rect">
                        <a:avLst/>
                      </a:prstGeom>
                      <a:solidFill>
                        <a:srgbClr val="FFFFFF"/>
                      </a:solidFill>
                      <a:ln w="15875">
                        <a:solidFill>
                          <a:srgbClr val="000000"/>
                        </a:solidFill>
                        <a:miter lim="800000"/>
                        <a:headEnd/>
                        <a:tailEnd/>
                      </a:ln>
                    </p:spPr>
                  </p:pic>
                </p:oleObj>
              </mc:Fallback>
            </mc:AlternateContent>
          </a:graphicData>
        </a:graphic>
      </p:graphicFrame>
      <p:graphicFrame>
        <p:nvGraphicFramePr>
          <p:cNvPr id="5" name="Object 4">
            <a:extLst>
              <a:ext uri="{FF2B5EF4-FFF2-40B4-BE49-F238E27FC236}">
                <a16:creationId xmlns:a16="http://schemas.microsoft.com/office/drawing/2014/main" id="{A00844E2-7C08-4ED4-B86B-E5FEC597B5B6}"/>
              </a:ext>
            </a:extLst>
          </p:cNvPr>
          <p:cNvGraphicFramePr>
            <a:graphicFrameLocks/>
          </p:cNvGraphicFramePr>
          <p:nvPr>
            <p:extLst>
              <p:ext uri="{D42A27DB-BD31-4B8C-83A1-F6EECF244321}">
                <p14:modId xmlns:p14="http://schemas.microsoft.com/office/powerpoint/2010/main" val="2253430089"/>
              </p:ext>
            </p:extLst>
          </p:nvPr>
        </p:nvGraphicFramePr>
        <p:xfrm>
          <a:off x="6748991" y="1244768"/>
          <a:ext cx="3864327" cy="5370689"/>
        </p:xfrm>
        <a:graphic>
          <a:graphicData uri="http://schemas.openxmlformats.org/presentationml/2006/ole">
            <mc:AlternateContent xmlns:mc="http://schemas.openxmlformats.org/markup-compatibility/2006">
              <mc:Choice xmlns:v="urn:schemas-microsoft-com:vml" Requires="v">
                <p:oleObj spid="_x0000_s7607" name="Document" r:id="rId8" imgW="6644820" imgH="7630842" progId="Word.Document.12">
                  <p:embed/>
                </p:oleObj>
              </mc:Choice>
              <mc:Fallback>
                <p:oleObj name="Document" r:id="rId8" imgW="6644820" imgH="7630842" progId="Word.Document.12">
                  <p:embed/>
                  <p:pic>
                    <p:nvPicPr>
                      <p:cNvPr id="0" name="Object 3"/>
                      <p:cNvPicPr preferRelativeResize="0">
                        <a:picLocks noChangeArrowheads="1"/>
                      </p:cNvPicPr>
                      <p:nvPr/>
                    </p:nvPicPr>
                    <p:blipFill>
                      <a:blip r:embed="rId9">
                        <a:extLst>
                          <a:ext uri="{28A0092B-C50C-407E-A947-70E740481C1C}">
                            <a14:useLocalDpi xmlns:a14="http://schemas.microsoft.com/office/drawing/2010/main" val="0"/>
                          </a:ext>
                        </a:extLst>
                      </a:blip>
                      <a:srcRect l="-11543" t="-8942"/>
                      <a:stretch>
                        <a:fillRect/>
                      </a:stretch>
                    </p:blipFill>
                    <p:spPr bwMode="auto">
                      <a:xfrm>
                        <a:off x="6748991" y="1244768"/>
                        <a:ext cx="3864327" cy="5370689"/>
                      </a:xfrm>
                      <a:prstGeom prst="rect">
                        <a:avLst/>
                      </a:prstGeom>
                      <a:solidFill>
                        <a:srgbClr val="FFFFFF"/>
                      </a:solidFill>
                      <a:ln w="15875">
                        <a:solidFill>
                          <a:srgbClr val="000000"/>
                        </a:solidFill>
                        <a:miter lim="800000"/>
                        <a:headEnd/>
                        <a:tailEnd/>
                      </a:ln>
                    </p:spPr>
                  </p:pic>
                </p:oleObj>
              </mc:Fallback>
            </mc:AlternateContent>
          </a:graphicData>
        </a:graphic>
      </p:graphicFrame>
      <p:pic>
        <p:nvPicPr>
          <p:cNvPr id="3" name="Recorded Sound">
            <a:hlinkClick r:id="" action="ppaction://media"/>
            <a:extLst>
              <a:ext uri="{FF2B5EF4-FFF2-40B4-BE49-F238E27FC236}">
                <a16:creationId xmlns:a16="http://schemas.microsoft.com/office/drawing/2014/main" id="{9EC23067-B434-4D75-9974-2964A1CA932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2430539" y="0"/>
            <a:ext cx="609600" cy="609600"/>
          </a:xfrm>
          <a:prstGeom prst="rect">
            <a:avLst/>
          </a:prstGeom>
        </p:spPr>
      </p:pic>
    </p:spTree>
    <p:extLst>
      <p:ext uri="{BB962C8B-B14F-4D97-AF65-F5344CB8AC3E}">
        <p14:creationId xmlns:p14="http://schemas.microsoft.com/office/powerpoint/2010/main" val="1679122620"/>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3B728-BEB6-4FE1-9D8F-8FFFD06D4A1F}"/>
              </a:ext>
            </a:extLst>
          </p:cNvPr>
          <p:cNvSpPr>
            <a:spLocks noGrp="1"/>
          </p:cNvSpPr>
          <p:nvPr>
            <p:ph type="title"/>
          </p:nvPr>
        </p:nvSpPr>
        <p:spPr>
          <a:xfrm>
            <a:off x="0" y="1"/>
            <a:ext cx="12192000" cy="1061156"/>
          </a:xfrm>
        </p:spPr>
        <p:txBody>
          <a:bodyPr/>
          <a:lstStyle/>
          <a:p>
            <a:pPr algn="ctr"/>
            <a:r>
              <a:rPr lang="en-US" b="1" dirty="0">
                <a:solidFill>
                  <a:prstClr val="white"/>
                </a:solidFill>
                <a:effectLst>
                  <a:outerShdw blurRad="38100" dist="38100" dir="2700000" algn="tl">
                    <a:srgbClr val="000000">
                      <a:alpha val="43137"/>
                    </a:srgbClr>
                  </a:outerShdw>
                </a:effectLst>
              </a:rPr>
              <a:t>FIELD AND COLUMN DESCRIPTIONS WORKSHEET</a:t>
            </a:r>
            <a:endParaRPr lang="en-US" dirty="0">
              <a:effectLst>
                <a:outerShdw blurRad="38100" dist="38100" dir="2700000" algn="tl">
                  <a:srgbClr val="000000">
                    <a:alpha val="43137"/>
                  </a:srgbClr>
                </a:outerShdw>
              </a:effectLst>
            </a:endParaRPr>
          </a:p>
        </p:txBody>
      </p:sp>
      <p:graphicFrame>
        <p:nvGraphicFramePr>
          <p:cNvPr id="3" name="Content Placeholder 2">
            <a:extLst>
              <a:ext uri="{FF2B5EF4-FFF2-40B4-BE49-F238E27FC236}">
                <a16:creationId xmlns:a16="http://schemas.microsoft.com/office/drawing/2014/main" id="{799C5354-DA8E-4140-B5D8-914CCBDDE819}"/>
              </a:ext>
            </a:extLst>
          </p:cNvPr>
          <p:cNvGraphicFramePr>
            <a:graphicFrameLocks noGrp="1"/>
          </p:cNvGraphicFramePr>
          <p:nvPr>
            <p:ph idx="1"/>
            <p:extLst>
              <p:ext uri="{D42A27DB-BD31-4B8C-83A1-F6EECF244321}">
                <p14:modId xmlns:p14="http://schemas.microsoft.com/office/powerpoint/2010/main" val="4222867277"/>
              </p:ext>
            </p:extLst>
          </p:nvPr>
        </p:nvGraphicFramePr>
        <p:xfrm>
          <a:off x="292101" y="1714500"/>
          <a:ext cx="5600700" cy="3429000"/>
        </p:xfrm>
        <a:graphic>
          <a:graphicData uri="http://schemas.openxmlformats.org/drawingml/2006/table">
            <a:tbl>
              <a:tblPr/>
              <a:tblGrid>
                <a:gridCol w="1611986">
                  <a:extLst>
                    <a:ext uri="{9D8B030D-6E8A-4147-A177-3AD203B41FA5}">
                      <a16:colId xmlns:a16="http://schemas.microsoft.com/office/drawing/2014/main" val="4249963306"/>
                    </a:ext>
                  </a:extLst>
                </a:gridCol>
                <a:gridCol w="3988714">
                  <a:extLst>
                    <a:ext uri="{9D8B030D-6E8A-4147-A177-3AD203B41FA5}">
                      <a16:colId xmlns:a16="http://schemas.microsoft.com/office/drawing/2014/main" val="2991123262"/>
                    </a:ext>
                  </a:extLst>
                </a:gridCol>
              </a:tblGrid>
              <a:tr h="190500">
                <a:tc>
                  <a:txBody>
                    <a:bodyPr/>
                    <a:lstStyle/>
                    <a:p>
                      <a:pPr algn="ctr" fontAlgn="ctr"/>
                      <a:r>
                        <a:rPr lang="en-US" sz="1100" b="1" i="0" u="none" strike="noStrike">
                          <a:solidFill>
                            <a:srgbClr val="000000"/>
                          </a:solidFill>
                          <a:effectLst/>
                          <a:latin typeface="Calibri" panose="020F0502020204030204" pitchFamily="34" charset="0"/>
                        </a:rPr>
                        <a:t>Field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Description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735264"/>
                  </a:ext>
                </a:extLst>
              </a:tr>
              <a:tr h="190500">
                <a:tc>
                  <a:txBody>
                    <a:bodyPr/>
                    <a:lstStyle/>
                    <a:p>
                      <a:pPr algn="l" fontAlgn="t"/>
                      <a:r>
                        <a:rPr lang="en-US" sz="1100" b="0" i="0" u="none" strike="noStrike">
                          <a:solidFill>
                            <a:srgbClr val="000000"/>
                          </a:solidFill>
                          <a:effectLst/>
                          <a:latin typeface="Calibri" panose="020F0502020204030204" pitchFamily="34" charset="0"/>
                        </a:rPr>
                        <a:t>Contract Number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Calibri" panose="020F0502020204030204" pitchFamily="34" charset="0"/>
                        </a:rPr>
                        <a:t>Contract number as shown on the Project Initiation Form.</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9868630"/>
                  </a:ext>
                </a:extLst>
              </a:tr>
              <a:tr h="190500">
                <a:tc>
                  <a:txBody>
                    <a:bodyPr/>
                    <a:lstStyle/>
                    <a:p>
                      <a:pPr algn="l" fontAlgn="t"/>
                      <a:r>
                        <a:rPr lang="en-US" sz="1100" b="0" i="0" u="none" strike="noStrike">
                          <a:solidFill>
                            <a:srgbClr val="000000"/>
                          </a:solidFill>
                          <a:effectLst/>
                          <a:latin typeface="Calibri" panose="020F0502020204030204" pitchFamily="34" charset="0"/>
                        </a:rPr>
                        <a:t>Project Title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Calibri" panose="020F0502020204030204" pitchFamily="34" charset="0"/>
                        </a:rPr>
                        <a:t>Project title as shown on the Project Initiation Form.</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5290074"/>
                  </a:ext>
                </a:extLst>
              </a:tr>
              <a:tr h="381000">
                <a:tc>
                  <a:txBody>
                    <a:bodyPr/>
                    <a:lstStyle/>
                    <a:p>
                      <a:pPr algn="l" fontAlgn="t"/>
                      <a:r>
                        <a:rPr lang="en-US" sz="1100" b="0" i="0" u="none" strike="noStrike">
                          <a:solidFill>
                            <a:srgbClr val="000000"/>
                          </a:solidFill>
                          <a:effectLst/>
                          <a:latin typeface="Calibri" panose="020F0502020204030204" pitchFamily="34" charset="0"/>
                        </a:rPr>
                        <a:t>Maint. Rd. No. and Name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Calibri" panose="020F0502020204030204" pitchFamily="34" charset="0"/>
                        </a:rPr>
                        <a:t>Select County from drop down list and manually input the maintenance road number and the road name.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5108876"/>
                  </a:ext>
                </a:extLst>
              </a:tr>
              <a:tr h="381000">
                <a:tc>
                  <a:txBody>
                    <a:bodyPr/>
                    <a:lstStyle/>
                    <a:p>
                      <a:pPr algn="l" fontAlgn="t"/>
                      <a:r>
                        <a:rPr lang="en-US" sz="1100" b="0" i="0" u="none" strike="noStrike">
                          <a:solidFill>
                            <a:srgbClr val="000000"/>
                          </a:solidFill>
                          <a:effectLst/>
                          <a:latin typeface="Calibri" panose="020F0502020204030204" pitchFamily="34" charset="0"/>
                        </a:rPr>
                        <a:t>Project Development Phase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Calibri" panose="020F0502020204030204" pitchFamily="34" charset="0"/>
                        </a:rPr>
                        <a:t>Select the Project Development Phase from the drop down list.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3462415"/>
                  </a:ext>
                </a:extLst>
              </a:tr>
              <a:tr h="381000">
                <a:tc>
                  <a:txBody>
                    <a:bodyPr/>
                    <a:lstStyle/>
                    <a:p>
                      <a:pPr algn="l" fontAlgn="t"/>
                      <a:r>
                        <a:rPr lang="en-US" sz="1100" b="0" i="0" u="none" strike="noStrike">
                          <a:solidFill>
                            <a:srgbClr val="000000"/>
                          </a:solidFill>
                          <a:effectLst/>
                          <a:latin typeface="Calibri" panose="020F0502020204030204" pitchFamily="34" charset="0"/>
                        </a:rPr>
                        <a:t>Utility Conflict Matrix Developed/Revised By</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Calibri" panose="020F0502020204030204" pitchFamily="34" charset="0"/>
                        </a:rPr>
                        <a:t>The name of the person who developed or revised the utility conflict matrix.</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4198924"/>
                  </a:ext>
                </a:extLst>
              </a:tr>
              <a:tr h="190500">
                <a:tc>
                  <a:txBody>
                    <a:bodyPr/>
                    <a:lstStyle/>
                    <a:p>
                      <a:pPr algn="l" fontAlgn="t"/>
                      <a:r>
                        <a:rPr lang="en-US" sz="1100" b="0" i="0" u="none" strike="noStrike">
                          <a:solidFill>
                            <a:srgbClr val="000000"/>
                          </a:solidFill>
                          <a:effectLst/>
                          <a:latin typeface="Calibri" panose="020F0502020204030204" pitchFamily="34" charset="0"/>
                        </a:rPr>
                        <a:t>Reviewed By</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Calibri" panose="020F0502020204030204" pitchFamily="34" charset="0"/>
                        </a:rPr>
                        <a:t>The name of the person who reviewed the utility conflict matrix.</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3500718"/>
                  </a:ext>
                </a:extLst>
              </a:tr>
              <a:tr h="190500">
                <a:tc>
                  <a:txBody>
                    <a:bodyPr/>
                    <a:lstStyle/>
                    <a:p>
                      <a:pPr algn="l" fontAlgn="t"/>
                      <a:r>
                        <a:rPr lang="en-US" sz="1100" b="0" i="0" u="none" strike="noStrike">
                          <a:solidFill>
                            <a:srgbClr val="000000"/>
                          </a:solidFill>
                          <a:effectLst/>
                          <a:latin typeface="Calibri" panose="020F0502020204030204" pitchFamily="34" charset="0"/>
                        </a:rPr>
                        <a:t>Conflict ID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Calibri" panose="020F0502020204030204" pitchFamily="34" charset="0"/>
                        </a:rPr>
                        <a:t>A unique identifier for the utility conflict within the project.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9146602"/>
                  </a:ext>
                </a:extLst>
              </a:tr>
              <a:tr h="381000">
                <a:tc>
                  <a:txBody>
                    <a:bodyPr/>
                    <a:lstStyle/>
                    <a:p>
                      <a:pPr algn="l" fontAlgn="t"/>
                      <a:r>
                        <a:rPr lang="en-US" sz="1100" b="0" i="0" u="none" strike="noStrike">
                          <a:solidFill>
                            <a:srgbClr val="000000"/>
                          </a:solidFill>
                          <a:effectLst/>
                          <a:latin typeface="Calibri" panose="020F0502020204030204" pitchFamily="34" charset="0"/>
                        </a:rPr>
                        <a:t>Utility Owner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Calibri" panose="020F0502020204030204" pitchFamily="34" charset="0"/>
                        </a:rPr>
                        <a:t>The name of the utility company or a contact at the utility company who has responsibility for utility facility in conflict.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6390296"/>
                  </a:ext>
                </a:extLst>
              </a:tr>
              <a:tr h="381000">
                <a:tc>
                  <a:txBody>
                    <a:bodyPr/>
                    <a:lstStyle/>
                    <a:p>
                      <a:pPr algn="l" fontAlgn="t"/>
                      <a:r>
                        <a:rPr lang="en-US" sz="1100" b="0" i="0" u="none" strike="noStrike">
                          <a:solidFill>
                            <a:srgbClr val="000000"/>
                          </a:solidFill>
                          <a:effectLst/>
                          <a:latin typeface="Calibri" panose="020F0502020204030204" pitchFamily="34" charset="0"/>
                        </a:rPr>
                        <a:t>Utility Type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Calibri" panose="020F0502020204030204" pitchFamily="34" charset="0"/>
                        </a:rPr>
                        <a:t>The type of utility facility.  Example: Water, sanitary sewer, electricity, communications.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5809371"/>
                  </a:ext>
                </a:extLst>
              </a:tr>
              <a:tr h="190500">
                <a:tc>
                  <a:txBody>
                    <a:bodyPr/>
                    <a:lstStyle/>
                    <a:p>
                      <a:pPr algn="l" fontAlgn="t"/>
                      <a:r>
                        <a:rPr lang="en-US" sz="1100" b="0" i="0" u="none" strike="noStrike">
                          <a:solidFill>
                            <a:srgbClr val="000000"/>
                          </a:solidFill>
                          <a:effectLst/>
                          <a:latin typeface="Calibri" panose="020F0502020204030204" pitchFamily="34" charset="0"/>
                        </a:rPr>
                        <a:t>Size and/or Material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Calibri" panose="020F0502020204030204" pitchFamily="34" charset="0"/>
                        </a:rPr>
                        <a:t>The size and/or material of utility facility.  Example: 8" (PVC).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5432895"/>
                  </a:ext>
                </a:extLst>
              </a:tr>
              <a:tr h="381000">
                <a:tc>
                  <a:txBody>
                    <a:bodyPr/>
                    <a:lstStyle/>
                    <a:p>
                      <a:pPr algn="l" fontAlgn="t"/>
                      <a:r>
                        <a:rPr lang="en-US" sz="1100" b="0" i="0" u="none" strike="noStrike">
                          <a:solidFill>
                            <a:srgbClr val="000000"/>
                          </a:solidFill>
                          <a:effectLst/>
                          <a:latin typeface="Calibri" panose="020F0502020204030204" pitchFamily="34" charset="0"/>
                        </a:rPr>
                        <a:t>Project Phase: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Calibri" panose="020F0502020204030204" pitchFamily="34" charset="0"/>
                        </a:rPr>
                        <a:t>The phase of the project development process at which this analysis is performed.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2551864"/>
                  </a:ext>
                </a:extLst>
              </a:tr>
            </a:tbl>
          </a:graphicData>
        </a:graphic>
      </p:graphicFrame>
      <p:graphicFrame>
        <p:nvGraphicFramePr>
          <p:cNvPr id="5" name="Content Placeholder 11">
            <a:extLst>
              <a:ext uri="{FF2B5EF4-FFF2-40B4-BE49-F238E27FC236}">
                <a16:creationId xmlns:a16="http://schemas.microsoft.com/office/drawing/2014/main" id="{C03325D2-2A3D-4C09-BBD6-BCA8E7D48ED6}"/>
              </a:ext>
            </a:extLst>
          </p:cNvPr>
          <p:cNvGraphicFramePr>
            <a:graphicFrameLocks/>
          </p:cNvGraphicFramePr>
          <p:nvPr>
            <p:extLst>
              <p:ext uri="{D42A27DB-BD31-4B8C-83A1-F6EECF244321}">
                <p14:modId xmlns:p14="http://schemas.microsoft.com/office/powerpoint/2010/main" val="1656210097"/>
              </p:ext>
            </p:extLst>
          </p:nvPr>
        </p:nvGraphicFramePr>
        <p:xfrm>
          <a:off x="6299200" y="1428750"/>
          <a:ext cx="5600700" cy="4000500"/>
        </p:xfrm>
        <a:graphic>
          <a:graphicData uri="http://schemas.openxmlformats.org/drawingml/2006/table">
            <a:tbl>
              <a:tblPr/>
              <a:tblGrid>
                <a:gridCol w="1611986">
                  <a:extLst>
                    <a:ext uri="{9D8B030D-6E8A-4147-A177-3AD203B41FA5}">
                      <a16:colId xmlns:a16="http://schemas.microsoft.com/office/drawing/2014/main" val="4427802"/>
                    </a:ext>
                  </a:extLst>
                </a:gridCol>
                <a:gridCol w="3988714">
                  <a:extLst>
                    <a:ext uri="{9D8B030D-6E8A-4147-A177-3AD203B41FA5}">
                      <a16:colId xmlns:a16="http://schemas.microsoft.com/office/drawing/2014/main" val="712652285"/>
                    </a:ext>
                  </a:extLst>
                </a:gridCol>
              </a:tblGrid>
              <a:tr h="381000">
                <a:tc>
                  <a:txBody>
                    <a:bodyPr/>
                    <a:lstStyle/>
                    <a:p>
                      <a:pPr algn="ctr" fontAlgn="ctr"/>
                      <a:r>
                        <a:rPr lang="en-US" sz="1100" b="1" i="0" u="none" strike="noStrike">
                          <a:solidFill>
                            <a:srgbClr val="000000"/>
                          </a:solidFill>
                          <a:effectLst/>
                          <a:latin typeface="Calibri" panose="020F0502020204030204" pitchFamily="34" charset="0"/>
                        </a:rPr>
                        <a:t>Column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Description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1854012"/>
                  </a:ext>
                </a:extLst>
              </a:tr>
              <a:tr h="381000">
                <a:tc>
                  <a:txBody>
                    <a:bodyPr/>
                    <a:lstStyle/>
                    <a:p>
                      <a:pPr algn="l" fontAlgn="t"/>
                      <a:r>
                        <a:rPr lang="en-US" sz="1100" b="0" i="0" u="none" strike="noStrike">
                          <a:solidFill>
                            <a:srgbClr val="000000"/>
                          </a:solidFill>
                          <a:effectLst/>
                          <a:latin typeface="Calibri" panose="020F0502020204030204" pitchFamily="34" charset="0"/>
                        </a:rPr>
                        <a:t>Utility Owner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Calibri" panose="020F0502020204030204" pitchFamily="34" charset="0"/>
                        </a:rPr>
                        <a:t>Select the name of the utility company who has responsibility for utility facility in conflict from the drop down list.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4125414"/>
                  </a:ext>
                </a:extLst>
              </a:tr>
              <a:tr h="571500">
                <a:tc>
                  <a:txBody>
                    <a:bodyPr/>
                    <a:lstStyle/>
                    <a:p>
                      <a:pPr algn="l" fontAlgn="t"/>
                      <a:r>
                        <a:rPr lang="en-US" sz="1100" b="0" i="0" u="none" strike="noStrike">
                          <a:solidFill>
                            <a:srgbClr val="000000"/>
                          </a:solidFill>
                          <a:effectLst/>
                          <a:latin typeface="Calibri" panose="020F0502020204030204" pitchFamily="34" charset="0"/>
                        </a:rPr>
                        <a:t>Conflict ID</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Calibri" panose="020F0502020204030204" pitchFamily="34" charset="0"/>
                        </a:rPr>
                        <a:t>A unique identifier created by the designer to identify a utility conflict. Additional conflicts found during plan development should receive a new Conflict ID number. DO NOT RENUMBER.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0971713"/>
                  </a:ext>
                </a:extLst>
              </a:tr>
              <a:tr h="190500">
                <a:tc>
                  <a:txBody>
                    <a:bodyPr/>
                    <a:lstStyle/>
                    <a:p>
                      <a:pPr algn="l" fontAlgn="t"/>
                      <a:r>
                        <a:rPr lang="en-US" sz="1100" b="0" i="0" u="none" strike="noStrike">
                          <a:solidFill>
                            <a:srgbClr val="000000"/>
                          </a:solidFill>
                          <a:effectLst/>
                          <a:latin typeface="Calibri" panose="020F0502020204030204" pitchFamily="34" charset="0"/>
                        </a:rPr>
                        <a:t>Drawing or Sheet No.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Calibri" panose="020F0502020204030204" pitchFamily="34" charset="0"/>
                        </a:rPr>
                        <a:t>A reference to an engineering drawing or sheet number.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2628131"/>
                  </a:ext>
                </a:extLst>
              </a:tr>
              <a:tr h="190500">
                <a:tc>
                  <a:txBody>
                    <a:bodyPr/>
                    <a:lstStyle/>
                    <a:p>
                      <a:pPr algn="l" fontAlgn="t"/>
                      <a:r>
                        <a:rPr lang="en-US" sz="1100" b="0" i="0" u="none" strike="noStrike">
                          <a:solidFill>
                            <a:srgbClr val="000000"/>
                          </a:solidFill>
                          <a:effectLst/>
                          <a:latin typeface="Calibri" panose="020F0502020204030204" pitchFamily="34" charset="0"/>
                        </a:rPr>
                        <a:t>Conflict Status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Calibri" panose="020F0502020204030204" pitchFamily="34" charset="0"/>
                        </a:rPr>
                        <a:t>Select the status of the utility conflict from the drop down list.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7484239"/>
                  </a:ext>
                </a:extLst>
              </a:tr>
              <a:tr h="190500">
                <a:tc>
                  <a:txBody>
                    <a:bodyPr/>
                    <a:lstStyle/>
                    <a:p>
                      <a:pPr algn="l" fontAlgn="t"/>
                      <a:r>
                        <a:rPr lang="en-US" sz="1100" b="0" i="0" u="none" strike="noStrike">
                          <a:solidFill>
                            <a:srgbClr val="000000"/>
                          </a:solidFill>
                          <a:effectLst/>
                          <a:latin typeface="Calibri" panose="020F0502020204030204" pitchFamily="34" charset="0"/>
                        </a:rPr>
                        <a:t>Utility Type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Calibri" panose="020F0502020204030204" pitchFamily="34" charset="0"/>
                        </a:rPr>
                        <a:t>Select the type of utility facility from the drop down list.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7539119"/>
                  </a:ext>
                </a:extLst>
              </a:tr>
              <a:tr h="190500">
                <a:tc>
                  <a:txBody>
                    <a:bodyPr/>
                    <a:lstStyle/>
                    <a:p>
                      <a:pPr algn="l" fontAlgn="t"/>
                      <a:r>
                        <a:rPr lang="en-US" sz="1100" b="0" i="0" u="none" strike="noStrike">
                          <a:solidFill>
                            <a:srgbClr val="000000"/>
                          </a:solidFill>
                          <a:effectLst/>
                          <a:latin typeface="Calibri" panose="020F0502020204030204" pitchFamily="34" charset="0"/>
                        </a:rPr>
                        <a:t>Size and/or Material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Calibri" panose="020F0502020204030204" pitchFamily="34" charset="0"/>
                        </a:rPr>
                        <a:t>The size and/or material of utility facility.  Example: 8" (PVC).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8770285"/>
                  </a:ext>
                </a:extLst>
              </a:tr>
              <a:tr h="381000">
                <a:tc>
                  <a:txBody>
                    <a:bodyPr/>
                    <a:lstStyle/>
                    <a:p>
                      <a:pPr algn="l" fontAlgn="t"/>
                      <a:r>
                        <a:rPr lang="en-US" sz="1100" b="0" i="0" u="none" strike="noStrike">
                          <a:solidFill>
                            <a:srgbClr val="000000"/>
                          </a:solidFill>
                          <a:effectLst/>
                          <a:latin typeface="Calibri" panose="020F0502020204030204" pitchFamily="34" charset="0"/>
                        </a:rPr>
                        <a:t>Current Utility Investigation Level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Calibri" panose="020F0502020204030204" pitchFamily="34" charset="0"/>
                        </a:rPr>
                        <a:t>Select the utility investigation level at design stage from the drop down list.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5334397"/>
                  </a:ext>
                </a:extLst>
              </a:tr>
              <a:tr h="381000">
                <a:tc>
                  <a:txBody>
                    <a:bodyPr/>
                    <a:lstStyle/>
                    <a:p>
                      <a:pPr algn="l" fontAlgn="t"/>
                      <a:r>
                        <a:rPr lang="en-US" sz="1100" b="0" i="0" u="none" strike="noStrike">
                          <a:solidFill>
                            <a:srgbClr val="000000"/>
                          </a:solidFill>
                          <a:effectLst/>
                          <a:latin typeface="Calibri" panose="020F0502020204030204" pitchFamily="34" charset="0"/>
                        </a:rPr>
                        <a:t>Utility Conflict Description</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Calibri" panose="020F0502020204030204" pitchFamily="34" charset="0"/>
                        </a:rPr>
                        <a:t>A short description of the utility conflict and the cause/reason for the conflict.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4762376"/>
                  </a:ext>
                </a:extLst>
              </a:tr>
              <a:tr h="381000">
                <a:tc>
                  <a:txBody>
                    <a:bodyPr/>
                    <a:lstStyle/>
                    <a:p>
                      <a:pPr algn="l" fontAlgn="t"/>
                      <a:r>
                        <a:rPr lang="en-US" sz="1100" b="0" i="0" u="none" strike="noStrike">
                          <a:solidFill>
                            <a:srgbClr val="000000"/>
                          </a:solidFill>
                          <a:effectLst/>
                          <a:latin typeface="Calibri" panose="020F0502020204030204" pitchFamily="34" charset="0"/>
                        </a:rPr>
                        <a:t>Start Station and Offset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Calibri" panose="020F0502020204030204" pitchFamily="34" charset="0"/>
                        </a:rPr>
                        <a:t>The station, offset, and side of the beginning of the utility conflict.  Example: 241+22.35, Offset 57.24 (L).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8737174"/>
                  </a:ext>
                </a:extLst>
              </a:tr>
              <a:tr h="381000">
                <a:tc>
                  <a:txBody>
                    <a:bodyPr/>
                    <a:lstStyle/>
                    <a:p>
                      <a:pPr algn="l" fontAlgn="t"/>
                      <a:r>
                        <a:rPr lang="en-US" sz="1100" b="0" i="0" u="none" strike="noStrike">
                          <a:solidFill>
                            <a:srgbClr val="000000"/>
                          </a:solidFill>
                          <a:effectLst/>
                          <a:latin typeface="Calibri" panose="020F0502020204030204" pitchFamily="34" charset="0"/>
                        </a:rPr>
                        <a:t>End Station and Offset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a:solidFill>
                            <a:srgbClr val="000000"/>
                          </a:solidFill>
                          <a:effectLst/>
                          <a:latin typeface="Calibri" panose="020F0502020204030204" pitchFamily="34" charset="0"/>
                        </a:rPr>
                        <a:t>The station, offset, and side of the end of the utility conflict.  Example: 241+25.35, Offset 68.78 (L).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2215784"/>
                  </a:ext>
                </a:extLst>
              </a:tr>
              <a:tr h="381000">
                <a:tc>
                  <a:txBody>
                    <a:bodyPr/>
                    <a:lstStyle/>
                    <a:p>
                      <a:pPr algn="l" fontAlgn="t"/>
                      <a:r>
                        <a:rPr lang="en-US" sz="1100" b="0" i="0" u="none" strike="noStrike">
                          <a:solidFill>
                            <a:srgbClr val="000000"/>
                          </a:solidFill>
                          <a:effectLst/>
                          <a:latin typeface="Calibri" panose="020F0502020204030204" pitchFamily="34" charset="0"/>
                        </a:rPr>
                        <a:t>Required Utility Investigation Level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100" b="0" i="0" u="none" strike="noStrike" dirty="0">
                          <a:solidFill>
                            <a:srgbClr val="000000"/>
                          </a:solidFill>
                          <a:effectLst/>
                          <a:latin typeface="Calibri" panose="020F0502020204030204" pitchFamily="34" charset="0"/>
                        </a:rPr>
                        <a:t>Select the level of utility investigation required to determine a resolution strategy for the utility conflict from the drop down list.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476655"/>
                  </a:ext>
                </a:extLst>
              </a:tr>
            </a:tbl>
          </a:graphicData>
        </a:graphic>
      </p:graphicFrame>
      <p:pic>
        <p:nvPicPr>
          <p:cNvPr id="4" name="Recorded Sound">
            <a:hlinkClick r:id="" action="ppaction://media"/>
            <a:extLst>
              <a:ext uri="{FF2B5EF4-FFF2-40B4-BE49-F238E27FC236}">
                <a16:creationId xmlns:a16="http://schemas.microsoft.com/office/drawing/2014/main" id="{859C051D-3CB2-483A-9D08-72DC928B81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83548" y="0"/>
            <a:ext cx="609600" cy="609600"/>
          </a:xfrm>
          <a:prstGeom prst="rect">
            <a:avLst/>
          </a:prstGeom>
        </p:spPr>
      </p:pic>
    </p:spTree>
    <p:extLst>
      <p:ext uri="{BB962C8B-B14F-4D97-AF65-F5344CB8AC3E}">
        <p14:creationId xmlns:p14="http://schemas.microsoft.com/office/powerpoint/2010/main" val="1144704019"/>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B3EFE4-6003-492A-8008-5BDDDA31DE8C}"/>
              </a:ext>
            </a:extLst>
          </p:cNvPr>
          <p:cNvPicPr>
            <a:picLocks noChangeAspect="1"/>
          </p:cNvPicPr>
          <p:nvPr/>
        </p:nvPicPr>
        <p:blipFill>
          <a:blip r:embed="rId5"/>
          <a:stretch>
            <a:fillRect/>
          </a:stretch>
        </p:blipFill>
        <p:spPr>
          <a:xfrm>
            <a:off x="1985431" y="1061157"/>
            <a:ext cx="3365499" cy="5534480"/>
          </a:xfrm>
          <a:prstGeom prst="rect">
            <a:avLst/>
          </a:prstGeom>
        </p:spPr>
      </p:pic>
      <p:pic>
        <p:nvPicPr>
          <p:cNvPr id="6" name="Picture 5">
            <a:extLst>
              <a:ext uri="{FF2B5EF4-FFF2-40B4-BE49-F238E27FC236}">
                <a16:creationId xmlns:a16="http://schemas.microsoft.com/office/drawing/2014/main" id="{64C0A7A4-92B1-4BC3-B714-CCD0CCD35F69}"/>
              </a:ext>
            </a:extLst>
          </p:cNvPr>
          <p:cNvPicPr>
            <a:picLocks noChangeAspect="1"/>
          </p:cNvPicPr>
          <p:nvPr/>
        </p:nvPicPr>
        <p:blipFill>
          <a:blip r:embed="rId6"/>
          <a:stretch>
            <a:fillRect/>
          </a:stretch>
        </p:blipFill>
        <p:spPr>
          <a:xfrm>
            <a:off x="6841067" y="1061157"/>
            <a:ext cx="3575142" cy="5677197"/>
          </a:xfrm>
          <a:prstGeom prst="rect">
            <a:avLst/>
          </a:prstGeom>
        </p:spPr>
      </p:pic>
      <p:sp>
        <p:nvSpPr>
          <p:cNvPr id="2" name="Title 1">
            <a:extLst>
              <a:ext uri="{FF2B5EF4-FFF2-40B4-BE49-F238E27FC236}">
                <a16:creationId xmlns:a16="http://schemas.microsoft.com/office/drawing/2014/main" id="{A213B728-BEB6-4FE1-9D8F-8FFFD06D4A1F}"/>
              </a:ext>
            </a:extLst>
          </p:cNvPr>
          <p:cNvSpPr>
            <a:spLocks noGrp="1"/>
          </p:cNvSpPr>
          <p:nvPr>
            <p:ph type="title"/>
          </p:nvPr>
        </p:nvSpPr>
        <p:spPr>
          <a:xfrm>
            <a:off x="0" y="-85724"/>
            <a:ext cx="12192000" cy="1061156"/>
          </a:xfrm>
        </p:spPr>
        <p:txBody>
          <a:bodyPr/>
          <a:lstStyle/>
          <a:p>
            <a:pPr algn="ctr"/>
            <a:r>
              <a:rPr lang="en-US" b="1" dirty="0">
                <a:solidFill>
                  <a:prstClr val="white"/>
                </a:solidFill>
                <a:effectLst>
                  <a:outerShdw blurRad="38100" dist="38100" dir="2700000" algn="tl">
                    <a:srgbClr val="000000">
                      <a:alpha val="43137"/>
                    </a:srgbClr>
                  </a:outerShdw>
                </a:effectLst>
              </a:rPr>
              <a:t>UCM DROP-DOWN LISTS WORKSHEET</a:t>
            </a:r>
            <a:endParaRPr lang="en-US" dirty="0">
              <a:effectLst>
                <a:outerShdw blurRad="38100" dist="38100" dir="2700000" algn="tl">
                  <a:srgbClr val="000000">
                    <a:alpha val="43137"/>
                  </a:srgbClr>
                </a:outerShdw>
              </a:effectLst>
            </a:endParaRPr>
          </a:p>
        </p:txBody>
      </p:sp>
      <p:pic>
        <p:nvPicPr>
          <p:cNvPr id="3" name="Recorded Sound">
            <a:hlinkClick r:id="" action="ppaction://media"/>
            <a:extLst>
              <a:ext uri="{FF2B5EF4-FFF2-40B4-BE49-F238E27FC236}">
                <a16:creationId xmlns:a16="http://schemas.microsoft.com/office/drawing/2014/main" id="{A6437A75-0C21-4FFE-807B-A0F7906727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96800" y="0"/>
            <a:ext cx="609600" cy="609600"/>
          </a:xfrm>
          <a:prstGeom prst="rect">
            <a:avLst/>
          </a:prstGeom>
        </p:spPr>
      </p:pic>
    </p:spTree>
    <p:extLst>
      <p:ext uri="{BB962C8B-B14F-4D97-AF65-F5344CB8AC3E}">
        <p14:creationId xmlns:p14="http://schemas.microsoft.com/office/powerpoint/2010/main" val="3055840059"/>
      </p:ext>
    </p:extLst>
  </p:cSld>
  <p:clrMapOvr>
    <a:masterClrMapping/>
  </p:clrMapOvr>
  <mc:AlternateContent xmlns:mc="http://schemas.openxmlformats.org/markup-compatibility/2006" xmlns:p14="http://schemas.microsoft.com/office/powerpoint/2010/main">
    <mc:Choice Requires="p14">
      <p:transition spd="slow" p14:dur="2000" advClick="0" advTm="24000"/>
    </mc:Choice>
    <mc:Fallback xmlns="">
      <p:transition spd="slow" advClick="0" advTm="2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6" name="Picture 5" descr="US 13 Example - SF.xlsm - Excel">
            <a:extLst>
              <a:ext uri="{FF2B5EF4-FFF2-40B4-BE49-F238E27FC236}">
                <a16:creationId xmlns:a16="http://schemas.microsoft.com/office/drawing/2014/main" id="{E33284AA-1C63-435C-B407-45CD9D8289AA}"/>
              </a:ext>
            </a:extLst>
          </p:cNvPr>
          <p:cNvPicPr>
            <a:picLocks noChangeAspect="1"/>
          </p:cNvPicPr>
          <p:nvPr/>
        </p:nvPicPr>
        <p:blipFill rotWithShape="1">
          <a:blip r:embed="rId5">
            <a:duotone>
              <a:schemeClr val="bg2">
                <a:shade val="45000"/>
                <a:satMod val="135000"/>
              </a:schemeClr>
              <a:prstClr val="white"/>
            </a:duotone>
            <a:alphaModFix amt="15000"/>
            <a:extLst>
              <a:ext uri="{28A0092B-C50C-407E-A947-70E740481C1C}">
                <a14:useLocalDpi xmlns:a14="http://schemas.microsoft.com/office/drawing/2010/main" val="0"/>
              </a:ext>
            </a:extLst>
          </a:blip>
          <a:srcRect l="3111" r="1" b="1"/>
          <a:stretch/>
        </p:blipFill>
        <p:spPr>
          <a:xfrm>
            <a:off x="20" y="0"/>
            <a:ext cx="12191980" cy="6857990"/>
          </a:xfrm>
          <a:prstGeom prst="rect">
            <a:avLst/>
          </a:prstGeom>
        </p:spPr>
      </p:pic>
      <p:sp>
        <p:nvSpPr>
          <p:cNvPr id="4" name="Title 3">
            <a:extLst>
              <a:ext uri="{FF2B5EF4-FFF2-40B4-BE49-F238E27FC236}">
                <a16:creationId xmlns:a16="http://schemas.microsoft.com/office/drawing/2014/main" id="{8994FE99-4EF0-4CF8-BB12-732F434C778A}"/>
              </a:ext>
            </a:extLst>
          </p:cNvPr>
          <p:cNvSpPr>
            <a:spLocks noGrp="1"/>
          </p:cNvSpPr>
          <p:nvPr>
            <p:ph type="title"/>
          </p:nvPr>
        </p:nvSpPr>
        <p:spPr>
          <a:xfrm>
            <a:off x="0" y="22578"/>
            <a:ext cx="12191980" cy="4526844"/>
          </a:xfrm>
        </p:spPr>
        <p:txBody>
          <a:bodyPr vert="horz" lIns="91440" tIns="45720" rIns="91440" bIns="45720" rtlCol="0" anchor="b">
            <a:normAutofit/>
          </a:bodyPr>
          <a:lstStyle/>
          <a:p>
            <a:pPr algn="ctr"/>
            <a:r>
              <a:rPr lang="en-US" sz="4800" b="1" dirty="0">
                <a:effectLst>
                  <a:outerShdw blurRad="38100" dist="38100" dir="2700000" algn="tl">
                    <a:srgbClr val="000000">
                      <a:alpha val="43137"/>
                    </a:srgbClr>
                  </a:outerShdw>
                </a:effectLst>
              </a:rPr>
              <a:t>Example</a:t>
            </a:r>
            <a:br>
              <a:rPr lang="en-US" sz="4800" b="1" dirty="0">
                <a:effectLst>
                  <a:outerShdw blurRad="38100" dist="38100" dir="2700000" algn="tl">
                    <a:srgbClr val="000000">
                      <a:alpha val="43137"/>
                    </a:srgbClr>
                  </a:outerShdw>
                </a:effectLst>
              </a:rPr>
            </a:br>
            <a:br>
              <a:rPr lang="en-US" sz="4800" b="1" dirty="0">
                <a:effectLst>
                  <a:outerShdw blurRad="38100" dist="38100" dir="2700000" algn="tl">
                    <a:srgbClr val="000000">
                      <a:alpha val="43137"/>
                    </a:srgbClr>
                  </a:outerShdw>
                </a:effectLst>
              </a:rPr>
            </a:br>
            <a:r>
              <a:rPr lang="en-US" sz="3100" b="1" dirty="0">
                <a:effectLst>
                  <a:outerShdw blurRad="38100" dist="38100" dir="2700000" algn="tl">
                    <a:srgbClr val="000000">
                      <a:alpha val="43137"/>
                    </a:srgbClr>
                  </a:outerShdw>
                </a:effectLst>
              </a:rPr>
              <a:t>Contract</a:t>
            </a:r>
            <a:r>
              <a:rPr lang="en-US" sz="2800" b="1" dirty="0">
                <a:effectLst>
                  <a:outerShdw blurRad="38100" dist="38100" dir="2700000" algn="tl">
                    <a:srgbClr val="000000">
                      <a:alpha val="43137"/>
                    </a:srgbClr>
                  </a:outerShdw>
                </a:effectLst>
              </a:rPr>
              <a:t> </a:t>
            </a:r>
            <a:r>
              <a:rPr lang="en-US" sz="3100" b="1" dirty="0">
                <a:effectLst>
                  <a:outerShdw blurRad="38100" dist="38100" dir="2700000" algn="tl">
                    <a:srgbClr val="000000">
                      <a:alpha val="43137"/>
                    </a:srgbClr>
                  </a:outerShdw>
                </a:effectLst>
              </a:rPr>
              <a:t>T201500202</a:t>
            </a:r>
            <a:br>
              <a:rPr lang="en-US" sz="3100" b="1" dirty="0">
                <a:effectLst>
                  <a:outerShdw blurRad="38100" dist="38100" dir="2700000" algn="tl">
                    <a:srgbClr val="000000">
                      <a:alpha val="43137"/>
                    </a:srgbClr>
                  </a:outerShdw>
                </a:effectLst>
              </a:rPr>
            </a:br>
            <a:r>
              <a:rPr lang="en-US" sz="3100" b="1" dirty="0">
                <a:effectLst>
                  <a:outerShdw blurRad="38100" dist="38100" dir="2700000" algn="tl">
                    <a:srgbClr val="000000">
                      <a:alpha val="43137"/>
                    </a:srgbClr>
                  </a:outerShdw>
                </a:effectLst>
              </a:rPr>
              <a:t>US 13, </a:t>
            </a:r>
            <a:r>
              <a:rPr lang="en-US" sz="3100" b="1" dirty="0" err="1">
                <a:effectLst>
                  <a:outerShdw blurRad="38100" dist="38100" dir="2700000" algn="tl">
                    <a:srgbClr val="000000">
                      <a:alpha val="43137"/>
                    </a:srgbClr>
                  </a:outerShdw>
                </a:effectLst>
              </a:rPr>
              <a:t>Lochmeath</a:t>
            </a:r>
            <a:r>
              <a:rPr lang="en-US" sz="3100" b="1" dirty="0">
                <a:effectLst>
                  <a:outerShdw blurRad="38100" dist="38100" dir="2700000" algn="tl">
                    <a:srgbClr val="000000">
                      <a:alpha val="43137"/>
                    </a:srgbClr>
                  </a:outerShdw>
                </a:effectLst>
              </a:rPr>
              <a:t> Way to Puncheon Run Connector</a:t>
            </a:r>
            <a:br>
              <a:rPr lang="en-US" sz="3100" b="1" dirty="0">
                <a:effectLst>
                  <a:outerShdw blurRad="38100" dist="38100" dir="2700000" algn="tl">
                    <a:srgbClr val="000000">
                      <a:alpha val="43137"/>
                    </a:srgbClr>
                  </a:outerShdw>
                </a:effectLst>
              </a:rPr>
            </a:br>
            <a:r>
              <a:rPr lang="en-US" sz="3100" b="1" dirty="0">
                <a:effectLst>
                  <a:outerShdw blurRad="38100" dist="38100" dir="2700000" algn="tl">
                    <a:srgbClr val="000000">
                      <a:alpha val="43137"/>
                    </a:srgbClr>
                  </a:outerShdw>
                </a:effectLst>
              </a:rPr>
              <a:t>STA 278+00 to STA 283+50</a:t>
            </a:r>
            <a:br>
              <a:rPr lang="en-US" sz="4800" b="1" dirty="0">
                <a:effectLst>
                  <a:outerShdw blurRad="38100" dist="38100" dir="2700000" algn="tl">
                    <a:srgbClr val="000000">
                      <a:alpha val="43137"/>
                    </a:srgbClr>
                  </a:outerShdw>
                </a:effectLst>
              </a:rPr>
            </a:br>
            <a:endParaRPr lang="en-US" sz="4800" b="1" dirty="0">
              <a:effectLst>
                <a:outerShdw blurRad="38100" dist="38100" dir="2700000" algn="tl">
                  <a:srgbClr val="000000">
                    <a:alpha val="43137"/>
                  </a:srgbClr>
                </a:outerShdw>
              </a:effectLst>
            </a:endParaRPr>
          </a:p>
        </p:txBody>
      </p:sp>
      <p:pic>
        <p:nvPicPr>
          <p:cNvPr id="2" name="Recorded Sound">
            <a:hlinkClick r:id="" action="ppaction://media"/>
            <a:extLst>
              <a:ext uri="{FF2B5EF4-FFF2-40B4-BE49-F238E27FC236}">
                <a16:creationId xmlns:a16="http://schemas.microsoft.com/office/drawing/2014/main" id="{E7C2F42B-FF1A-4EEA-AB07-4501ED758D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96800" y="0"/>
            <a:ext cx="609600" cy="609600"/>
          </a:xfrm>
          <a:prstGeom prst="rect">
            <a:avLst/>
          </a:prstGeom>
        </p:spPr>
      </p:pic>
    </p:spTree>
    <p:extLst>
      <p:ext uri="{BB962C8B-B14F-4D97-AF65-F5344CB8AC3E}">
        <p14:creationId xmlns:p14="http://schemas.microsoft.com/office/powerpoint/2010/main" val="2243851352"/>
      </p:ext>
    </p:extLst>
  </p:cSld>
  <p:clrMapOvr>
    <a:masterClrMapping/>
  </p:clrMapOvr>
  <mc:AlternateContent xmlns:mc="http://schemas.openxmlformats.org/markup-compatibility/2006" xmlns:p14="http://schemas.microsoft.com/office/powerpoint/2010/main">
    <mc:Choice Requires="p14">
      <p:transition p14:dur="10" advClick="0" advTm="78000"/>
    </mc:Choice>
    <mc:Fallback xmlns="">
      <p:transition advClick="0" advTm="7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6" name="Picture 5" descr="US 13 Example - SF.xlsm - Excel">
            <a:extLst>
              <a:ext uri="{FF2B5EF4-FFF2-40B4-BE49-F238E27FC236}">
                <a16:creationId xmlns:a16="http://schemas.microsoft.com/office/drawing/2014/main" id="{E33284AA-1C63-435C-B407-45CD9D8289AA}"/>
              </a:ext>
            </a:extLst>
          </p:cNvPr>
          <p:cNvPicPr>
            <a:picLocks noChangeAspect="1"/>
          </p:cNvPicPr>
          <p:nvPr/>
        </p:nvPicPr>
        <p:blipFill rotWithShape="1">
          <a:blip r:embed="rId5">
            <a:duotone>
              <a:schemeClr val="bg2">
                <a:shade val="45000"/>
                <a:satMod val="135000"/>
              </a:schemeClr>
              <a:prstClr val="white"/>
            </a:duotone>
            <a:alphaModFix amt="15000"/>
            <a:extLst>
              <a:ext uri="{28A0092B-C50C-407E-A947-70E740481C1C}">
                <a14:useLocalDpi xmlns:a14="http://schemas.microsoft.com/office/drawing/2010/main" val="0"/>
              </a:ext>
            </a:extLst>
          </a:blip>
          <a:srcRect l="3111" r="1" b="1"/>
          <a:stretch/>
        </p:blipFill>
        <p:spPr>
          <a:xfrm>
            <a:off x="20" y="0"/>
            <a:ext cx="12191980" cy="6857990"/>
          </a:xfrm>
          <a:prstGeom prst="rect">
            <a:avLst/>
          </a:prstGeom>
        </p:spPr>
      </p:pic>
      <p:sp>
        <p:nvSpPr>
          <p:cNvPr id="14" name="Rectangle 13">
            <a:extLst>
              <a:ext uri="{FF2B5EF4-FFF2-40B4-BE49-F238E27FC236}">
                <a16:creationId xmlns:a16="http://schemas.microsoft.com/office/drawing/2014/main" id="{B0D2B1CF-FBED-4A65-83DC-2E0C576350BB}"/>
              </a:ext>
            </a:extLst>
          </p:cNvPr>
          <p:cNvSpPr/>
          <p:nvPr/>
        </p:nvSpPr>
        <p:spPr>
          <a:xfrm>
            <a:off x="2969182" y="195947"/>
            <a:ext cx="6253635" cy="646331"/>
          </a:xfrm>
          <a:prstGeom prst="rect">
            <a:avLst/>
          </a:prstGeom>
        </p:spPr>
        <p:txBody>
          <a:bodyPr wrap="none">
            <a:spAutoFit/>
          </a:bodyPr>
          <a:lstStyle/>
          <a:p>
            <a:r>
              <a:rPr lang="en-US" sz="3600" b="1" cap="all" dirty="0">
                <a:ln w="3175" cmpd="sng">
                  <a:noFill/>
                </a:ln>
                <a:solidFill>
                  <a:prstClr val="white"/>
                </a:solidFill>
                <a:effectLst>
                  <a:outerShdw blurRad="38100" dist="38100" dir="2700000" algn="tl">
                    <a:srgbClr val="000000">
                      <a:alpha val="43137"/>
                    </a:srgbClr>
                  </a:outerShdw>
                </a:effectLst>
                <a:ea typeface="+mj-ea"/>
                <a:cs typeface="+mj-cs"/>
              </a:rPr>
              <a:t>Us 13 – preliminary plans</a:t>
            </a:r>
            <a:endParaRPr lang="en-US" dirty="0"/>
          </a:p>
        </p:txBody>
      </p:sp>
      <p:pic>
        <p:nvPicPr>
          <p:cNvPr id="2" name="Picture 1">
            <a:extLst>
              <a:ext uri="{FF2B5EF4-FFF2-40B4-BE49-F238E27FC236}">
                <a16:creationId xmlns:a16="http://schemas.microsoft.com/office/drawing/2014/main" id="{A01E5417-9B6B-469A-81D9-46221656FCAA}"/>
              </a:ext>
            </a:extLst>
          </p:cNvPr>
          <p:cNvPicPr>
            <a:picLocks noChangeAspect="1"/>
          </p:cNvPicPr>
          <p:nvPr/>
        </p:nvPicPr>
        <p:blipFill>
          <a:blip r:embed="rId6"/>
          <a:stretch>
            <a:fillRect/>
          </a:stretch>
        </p:blipFill>
        <p:spPr>
          <a:xfrm>
            <a:off x="1331068" y="1096654"/>
            <a:ext cx="9529861" cy="5506959"/>
          </a:xfrm>
          <a:prstGeom prst="rect">
            <a:avLst/>
          </a:prstGeom>
          <a:ln w="25400">
            <a:solidFill>
              <a:schemeClr val="accent1"/>
            </a:solidFill>
          </a:ln>
        </p:spPr>
      </p:pic>
      <p:pic>
        <p:nvPicPr>
          <p:cNvPr id="3" name="Recorded Sound">
            <a:hlinkClick r:id="" action="ppaction://media"/>
            <a:extLst>
              <a:ext uri="{FF2B5EF4-FFF2-40B4-BE49-F238E27FC236}">
                <a16:creationId xmlns:a16="http://schemas.microsoft.com/office/drawing/2014/main" id="{44049A4C-CB40-4BC1-9D1D-B7E19DFF2E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57044" y="-1036"/>
            <a:ext cx="609600" cy="609600"/>
          </a:xfrm>
          <a:prstGeom prst="rect">
            <a:avLst/>
          </a:prstGeom>
        </p:spPr>
      </p:pic>
      <p:pic>
        <p:nvPicPr>
          <p:cNvPr id="8" name="Picture 7" descr="A close up of a map&#10;&#10;Description automatically generated">
            <a:extLst>
              <a:ext uri="{FF2B5EF4-FFF2-40B4-BE49-F238E27FC236}">
                <a16:creationId xmlns:a16="http://schemas.microsoft.com/office/drawing/2014/main" id="{F63716C1-E15E-4EEC-8849-1FF976EF72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0909" y="1096654"/>
            <a:ext cx="2970020" cy="2286000"/>
          </a:xfrm>
          <a:prstGeom prst="rect">
            <a:avLst/>
          </a:prstGeom>
          <a:ln w="25400">
            <a:solidFill>
              <a:schemeClr val="accent1"/>
            </a:solidFill>
          </a:ln>
        </p:spPr>
      </p:pic>
    </p:spTree>
    <p:extLst>
      <p:ext uri="{BB962C8B-B14F-4D97-AF65-F5344CB8AC3E}">
        <p14:creationId xmlns:p14="http://schemas.microsoft.com/office/powerpoint/2010/main" val="2294298332"/>
      </p:ext>
    </p:extLst>
  </p:cSld>
  <p:clrMapOvr>
    <a:masterClrMapping/>
  </p:clrMapOvr>
  <mc:AlternateContent xmlns:mc="http://schemas.openxmlformats.org/markup-compatibility/2006" xmlns:p14="http://schemas.microsoft.com/office/powerpoint/2010/main">
    <mc:Choice Requires="p14">
      <p:transition p14:dur="10" advClick="0" advTm="48000"/>
    </mc:Choice>
    <mc:Fallback xmlns="">
      <p:transition advClick="0" advTm="4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62"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28330469-2399-490A-B025-6D28D1E2E5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77530" y="0"/>
            <a:ext cx="609600" cy="609600"/>
          </a:xfrm>
          <a:prstGeom prst="rect">
            <a:avLst/>
          </a:prstGeom>
        </p:spPr>
      </p:pic>
      <p:pic>
        <p:nvPicPr>
          <p:cNvPr id="3" name="Picture 2">
            <a:extLst>
              <a:ext uri="{FF2B5EF4-FFF2-40B4-BE49-F238E27FC236}">
                <a16:creationId xmlns:a16="http://schemas.microsoft.com/office/drawing/2014/main" id="{E3BF9E0A-8FFE-4555-84D3-0AADB01193B1}"/>
              </a:ext>
            </a:extLst>
          </p:cNvPr>
          <p:cNvPicPr>
            <a:picLocks noChangeAspect="1"/>
          </p:cNvPicPr>
          <p:nvPr/>
        </p:nvPicPr>
        <p:blipFill>
          <a:blip r:embed="rId6"/>
          <a:stretch>
            <a:fillRect/>
          </a:stretch>
        </p:blipFill>
        <p:spPr>
          <a:xfrm>
            <a:off x="0" y="105468"/>
            <a:ext cx="12192000" cy="6647064"/>
          </a:xfrm>
          <a:prstGeom prst="rect">
            <a:avLst/>
          </a:prstGeom>
        </p:spPr>
      </p:pic>
    </p:spTree>
    <p:extLst>
      <p:ext uri="{BB962C8B-B14F-4D97-AF65-F5344CB8AC3E}">
        <p14:creationId xmlns:p14="http://schemas.microsoft.com/office/powerpoint/2010/main" val="2622755509"/>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A093599E-65A5-4094-BDAA-2C81222040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90783" y="0"/>
            <a:ext cx="609600" cy="609600"/>
          </a:xfrm>
          <a:prstGeom prst="rect">
            <a:avLst/>
          </a:prstGeom>
        </p:spPr>
      </p:pic>
      <p:pic>
        <p:nvPicPr>
          <p:cNvPr id="4" name="Picture 3">
            <a:extLst>
              <a:ext uri="{FF2B5EF4-FFF2-40B4-BE49-F238E27FC236}">
                <a16:creationId xmlns:a16="http://schemas.microsoft.com/office/drawing/2014/main" id="{3743394B-2477-4BEB-BDA4-717CE66A4668}"/>
              </a:ext>
            </a:extLst>
          </p:cNvPr>
          <p:cNvPicPr>
            <a:picLocks noChangeAspect="1"/>
          </p:cNvPicPr>
          <p:nvPr/>
        </p:nvPicPr>
        <p:blipFill>
          <a:blip r:embed="rId6"/>
          <a:stretch>
            <a:fillRect/>
          </a:stretch>
        </p:blipFill>
        <p:spPr>
          <a:xfrm>
            <a:off x="0" y="105468"/>
            <a:ext cx="12192000" cy="6647064"/>
          </a:xfrm>
          <a:prstGeom prst="rect">
            <a:avLst/>
          </a:prstGeom>
        </p:spPr>
      </p:pic>
    </p:spTree>
    <p:extLst>
      <p:ext uri="{BB962C8B-B14F-4D97-AF65-F5344CB8AC3E}">
        <p14:creationId xmlns:p14="http://schemas.microsoft.com/office/powerpoint/2010/main" val="1029012808"/>
      </p:ext>
    </p:extLst>
  </p:cSld>
  <p:clrMapOvr>
    <a:masterClrMapping/>
  </p:clrMapOvr>
  <mc:AlternateContent xmlns:mc="http://schemas.openxmlformats.org/markup-compatibility/2006" xmlns:p14="http://schemas.microsoft.com/office/powerpoint/2010/main">
    <mc:Choice Requires="p14">
      <p:transition spd="slow" p14:dur="2000" advClick="0" advTm="37000"/>
    </mc:Choice>
    <mc:Fallback xmlns="">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descr="US 13 Example - SF.xlsm - Excel">
            <a:extLst>
              <a:ext uri="{FF2B5EF4-FFF2-40B4-BE49-F238E27FC236}">
                <a16:creationId xmlns:a16="http://schemas.microsoft.com/office/drawing/2014/main" id="{44418E39-1478-4E45-9D19-C18AC7284B92}"/>
              </a:ext>
            </a:extLst>
          </p:cNvPr>
          <p:cNvPicPr>
            <a:picLocks noChangeAspect="1"/>
          </p:cNvPicPr>
          <p:nvPr/>
        </p:nvPicPr>
        <p:blipFill rotWithShape="1">
          <a:blip r:embed="rId5">
            <a:duotone>
              <a:schemeClr val="bg2">
                <a:shade val="45000"/>
                <a:satMod val="135000"/>
              </a:schemeClr>
              <a:prstClr val="white"/>
            </a:duotone>
            <a:alphaModFix amt="15000"/>
            <a:extLst>
              <a:ext uri="{28A0092B-C50C-407E-A947-70E740481C1C}">
                <a14:useLocalDpi xmlns:a14="http://schemas.microsoft.com/office/drawing/2010/main" val="0"/>
              </a:ext>
            </a:extLst>
          </a:blip>
          <a:srcRect l="3111" r="1" b="1"/>
          <a:stretch/>
        </p:blipFill>
        <p:spPr>
          <a:xfrm>
            <a:off x="17570" y="0"/>
            <a:ext cx="12192000" cy="6857990"/>
          </a:xfrm>
          <a:prstGeom prst="rect">
            <a:avLst/>
          </a:prstGeom>
        </p:spPr>
      </p:pic>
      <p:sp>
        <p:nvSpPr>
          <p:cNvPr id="3" name="Title 2">
            <a:extLst>
              <a:ext uri="{FF2B5EF4-FFF2-40B4-BE49-F238E27FC236}">
                <a16:creationId xmlns:a16="http://schemas.microsoft.com/office/drawing/2014/main" id="{018E71D0-5D18-40E4-AD25-58E23BC6C583}"/>
              </a:ext>
            </a:extLst>
          </p:cNvPr>
          <p:cNvSpPr>
            <a:spLocks noGrp="1"/>
          </p:cNvSpPr>
          <p:nvPr>
            <p:ph type="title"/>
          </p:nvPr>
        </p:nvSpPr>
        <p:spPr>
          <a:xfrm>
            <a:off x="-20" y="40113"/>
            <a:ext cx="12192000" cy="1507067"/>
          </a:xfrm>
        </p:spPr>
        <p:txBody>
          <a:bodyPr/>
          <a:lstStyle/>
          <a:p>
            <a:pPr algn="ctr"/>
            <a:r>
              <a:rPr lang="en-US" b="1" dirty="0">
                <a:effectLst>
                  <a:outerShdw blurRad="38100" dist="38100" dir="2700000" algn="tl">
                    <a:srgbClr val="000000"/>
                  </a:outerShdw>
                </a:effectLst>
              </a:rPr>
              <a:t>MANAGING Utility conflicts</a:t>
            </a:r>
            <a:endParaRPr lang="en-US" dirty="0">
              <a:effectLst>
                <a:outerShdw blurRad="38100" dist="38100" dir="2700000" algn="tl">
                  <a:srgbClr val="000000"/>
                </a:outerShdw>
              </a:effectLst>
            </a:endParaRPr>
          </a:p>
        </p:txBody>
      </p:sp>
      <p:pic>
        <p:nvPicPr>
          <p:cNvPr id="10" name="Picture 9" descr="A picture containing building, outdoor, sitting, ledge&#10;&#10;Description automatically generated">
            <a:extLst>
              <a:ext uri="{FF2B5EF4-FFF2-40B4-BE49-F238E27FC236}">
                <a16:creationId xmlns:a16="http://schemas.microsoft.com/office/drawing/2014/main" id="{2CFA2E34-0F35-4B08-816A-23D6D95CBE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8725" y="1297083"/>
            <a:ext cx="2835349" cy="1828800"/>
          </a:xfrm>
          <a:prstGeom prst="rect">
            <a:avLst/>
          </a:prstGeom>
          <a:ln w="31750">
            <a:solidFill>
              <a:schemeClr val="accent1"/>
            </a:solidFill>
          </a:ln>
        </p:spPr>
      </p:pic>
      <p:pic>
        <p:nvPicPr>
          <p:cNvPr id="4" name="Picture 3" descr="A close up of a fence&#10;&#10;Description automatically generated">
            <a:extLst>
              <a:ext uri="{FF2B5EF4-FFF2-40B4-BE49-F238E27FC236}">
                <a16:creationId xmlns:a16="http://schemas.microsoft.com/office/drawing/2014/main" id="{B9FE45DB-9A60-4235-9148-951CB7689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9327" y="1297083"/>
            <a:ext cx="3113315" cy="1828800"/>
          </a:xfrm>
          <a:prstGeom prst="rect">
            <a:avLst/>
          </a:prstGeom>
          <a:ln w="31750">
            <a:solidFill>
              <a:schemeClr val="bg1"/>
            </a:solidFill>
          </a:ln>
        </p:spPr>
      </p:pic>
      <p:pic>
        <p:nvPicPr>
          <p:cNvPr id="11" name="Picture 10" descr="A city street&#10;&#10;Description automatically generated">
            <a:extLst>
              <a:ext uri="{FF2B5EF4-FFF2-40B4-BE49-F238E27FC236}">
                <a16:creationId xmlns:a16="http://schemas.microsoft.com/office/drawing/2014/main" id="{387A2FE8-263A-46B6-8838-9AB9CE73F1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895" y="3986540"/>
            <a:ext cx="3573380" cy="2286000"/>
          </a:xfrm>
          <a:prstGeom prst="rect">
            <a:avLst/>
          </a:prstGeom>
          <a:ln w="28575">
            <a:solidFill>
              <a:schemeClr val="accent1"/>
            </a:solidFill>
          </a:ln>
        </p:spPr>
      </p:pic>
      <p:pic>
        <p:nvPicPr>
          <p:cNvPr id="13" name="Picture 12" descr="A close up of some grass&#10;&#10;Description automatically generated">
            <a:extLst>
              <a:ext uri="{FF2B5EF4-FFF2-40B4-BE49-F238E27FC236}">
                <a16:creationId xmlns:a16="http://schemas.microsoft.com/office/drawing/2014/main" id="{A515FFF3-9D2F-4260-8B49-29FA522C9E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66989" y="3784370"/>
            <a:ext cx="1721609" cy="2673306"/>
          </a:xfrm>
          <a:prstGeom prst="rect">
            <a:avLst/>
          </a:prstGeom>
          <a:ln w="28575">
            <a:solidFill>
              <a:schemeClr val="accent1"/>
            </a:solidFill>
          </a:ln>
        </p:spPr>
      </p:pic>
      <p:pic>
        <p:nvPicPr>
          <p:cNvPr id="15" name="Picture 14" descr="A pile of scaffolding&#10;&#10;Description automatically generated">
            <a:extLst>
              <a:ext uri="{FF2B5EF4-FFF2-40B4-BE49-F238E27FC236}">
                <a16:creationId xmlns:a16="http://schemas.microsoft.com/office/drawing/2014/main" id="{2ED727D7-47E1-430F-8B45-FCE635DE58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23313" y="3978023"/>
            <a:ext cx="3166171" cy="2286000"/>
          </a:xfrm>
          <a:prstGeom prst="rect">
            <a:avLst/>
          </a:prstGeom>
          <a:ln w="28575">
            <a:solidFill>
              <a:schemeClr val="accent1"/>
            </a:solidFill>
          </a:ln>
        </p:spPr>
      </p:pic>
      <p:pic>
        <p:nvPicPr>
          <p:cNvPr id="17" name="Picture 16" descr="A person standing on a rock&#10;&#10;Description automatically generated">
            <a:extLst>
              <a:ext uri="{FF2B5EF4-FFF2-40B4-BE49-F238E27FC236}">
                <a16:creationId xmlns:a16="http://schemas.microsoft.com/office/drawing/2014/main" id="{43A8E2CB-3523-4AB5-9B7A-1E9A8E141F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7926" y="1297083"/>
            <a:ext cx="3355318" cy="1828800"/>
          </a:xfrm>
          <a:prstGeom prst="rect">
            <a:avLst/>
          </a:prstGeom>
          <a:ln w="31750">
            <a:solidFill>
              <a:schemeClr val="bg1"/>
            </a:solidFill>
          </a:ln>
        </p:spPr>
      </p:pic>
      <p:pic>
        <p:nvPicPr>
          <p:cNvPr id="6" name="Recorded Sound">
            <a:hlinkClick r:id="" action="ppaction://media"/>
            <a:extLst>
              <a:ext uri="{FF2B5EF4-FFF2-40B4-BE49-F238E27FC236}">
                <a16:creationId xmlns:a16="http://schemas.microsoft.com/office/drawing/2014/main" id="{E3A1BD6B-B65B-4A32-A013-03392B62FD3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54946" y="-32427"/>
            <a:ext cx="609600" cy="609600"/>
          </a:xfrm>
          <a:prstGeom prst="rect">
            <a:avLst/>
          </a:prstGeom>
        </p:spPr>
      </p:pic>
    </p:spTree>
    <p:extLst>
      <p:ext uri="{BB962C8B-B14F-4D97-AF65-F5344CB8AC3E}">
        <p14:creationId xmlns:p14="http://schemas.microsoft.com/office/powerpoint/2010/main" val="2237818584"/>
      </p:ext>
    </p:extLst>
  </p:cSld>
  <p:clrMapOvr>
    <a:masterClrMapping/>
  </p:clrMapOvr>
  <mc:AlternateContent xmlns:mc="http://schemas.openxmlformats.org/markup-compatibility/2006" xmlns:p14="http://schemas.microsoft.com/office/powerpoint/2010/main">
    <mc:Choice Requires="p14">
      <p:transition p14:dur="10" advClick="0" advTm="44000"/>
    </mc:Choice>
    <mc:Fallback xmlns="">
      <p:transition advClick="0" advTm="4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6" name="Picture 5" descr="US 13 Example - SF.xlsm - Excel">
            <a:extLst>
              <a:ext uri="{FF2B5EF4-FFF2-40B4-BE49-F238E27FC236}">
                <a16:creationId xmlns:a16="http://schemas.microsoft.com/office/drawing/2014/main" id="{E33284AA-1C63-435C-B407-45CD9D8289AA}"/>
              </a:ext>
            </a:extLst>
          </p:cNvPr>
          <p:cNvPicPr>
            <a:picLocks noChangeAspect="1"/>
          </p:cNvPicPr>
          <p:nvPr/>
        </p:nvPicPr>
        <p:blipFill rotWithShape="1">
          <a:blip r:embed="rId5">
            <a:duotone>
              <a:schemeClr val="bg2">
                <a:shade val="45000"/>
                <a:satMod val="135000"/>
              </a:schemeClr>
              <a:prstClr val="white"/>
            </a:duotone>
            <a:alphaModFix amt="15000"/>
            <a:extLst>
              <a:ext uri="{28A0092B-C50C-407E-A947-70E740481C1C}">
                <a14:useLocalDpi xmlns:a14="http://schemas.microsoft.com/office/drawing/2010/main" val="0"/>
              </a:ext>
            </a:extLst>
          </a:blip>
          <a:srcRect l="3111" r="1" b="1"/>
          <a:stretch/>
        </p:blipFill>
        <p:spPr>
          <a:xfrm>
            <a:off x="20" y="0"/>
            <a:ext cx="12191980" cy="6857990"/>
          </a:xfrm>
          <a:prstGeom prst="rect">
            <a:avLst/>
          </a:prstGeom>
        </p:spPr>
      </p:pic>
      <p:sp>
        <p:nvSpPr>
          <p:cNvPr id="14" name="Rectangle 13">
            <a:extLst>
              <a:ext uri="{FF2B5EF4-FFF2-40B4-BE49-F238E27FC236}">
                <a16:creationId xmlns:a16="http://schemas.microsoft.com/office/drawing/2014/main" id="{B0D2B1CF-FBED-4A65-83DC-2E0C576350BB}"/>
              </a:ext>
            </a:extLst>
          </p:cNvPr>
          <p:cNvSpPr/>
          <p:nvPr/>
        </p:nvSpPr>
        <p:spPr>
          <a:xfrm>
            <a:off x="709748" y="224345"/>
            <a:ext cx="10772501" cy="646331"/>
          </a:xfrm>
          <a:prstGeom prst="rect">
            <a:avLst/>
          </a:prstGeom>
        </p:spPr>
        <p:txBody>
          <a:bodyPr wrap="none">
            <a:spAutoFit/>
          </a:bodyPr>
          <a:lstStyle/>
          <a:p>
            <a:r>
              <a:rPr lang="en-US" sz="3600" b="1" cap="all" dirty="0">
                <a:ln w="3175" cmpd="sng">
                  <a:noFill/>
                </a:ln>
                <a:solidFill>
                  <a:prstClr val="white"/>
                </a:solidFill>
                <a:effectLst>
                  <a:outerShdw blurRad="38100" dist="38100" dir="2700000" algn="tl">
                    <a:srgbClr val="000000">
                      <a:alpha val="43137"/>
                    </a:srgbClr>
                  </a:outerShdw>
                </a:effectLst>
                <a:ea typeface="+mj-ea"/>
                <a:cs typeface="+mj-cs"/>
              </a:rPr>
              <a:t>Alternative 1 – relocate 10” DIP water main</a:t>
            </a:r>
            <a:endParaRPr lang="en-US" dirty="0"/>
          </a:p>
        </p:txBody>
      </p:sp>
      <p:pic>
        <p:nvPicPr>
          <p:cNvPr id="2" name="Picture 1">
            <a:extLst>
              <a:ext uri="{FF2B5EF4-FFF2-40B4-BE49-F238E27FC236}">
                <a16:creationId xmlns:a16="http://schemas.microsoft.com/office/drawing/2014/main" id="{28C35035-9000-46DF-996D-FEC34A03C6D1}"/>
              </a:ext>
            </a:extLst>
          </p:cNvPr>
          <p:cNvPicPr>
            <a:picLocks noChangeAspect="1"/>
          </p:cNvPicPr>
          <p:nvPr/>
        </p:nvPicPr>
        <p:blipFill>
          <a:blip r:embed="rId6"/>
          <a:stretch>
            <a:fillRect/>
          </a:stretch>
        </p:blipFill>
        <p:spPr>
          <a:xfrm>
            <a:off x="1316024" y="1136414"/>
            <a:ext cx="9559950" cy="5455838"/>
          </a:xfrm>
          <a:prstGeom prst="rect">
            <a:avLst/>
          </a:prstGeom>
          <a:ln w="25400">
            <a:solidFill>
              <a:schemeClr val="bg1"/>
            </a:solidFill>
          </a:ln>
        </p:spPr>
      </p:pic>
      <p:pic>
        <p:nvPicPr>
          <p:cNvPr id="3" name="Recorded Sound">
            <a:hlinkClick r:id="" action="ppaction://media"/>
            <a:extLst>
              <a:ext uri="{FF2B5EF4-FFF2-40B4-BE49-F238E27FC236}">
                <a16:creationId xmlns:a16="http://schemas.microsoft.com/office/drawing/2014/main" id="{EA7EE8F4-2CFF-4D23-92CD-C9AD6D42C3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70296" y="0"/>
            <a:ext cx="609600" cy="609600"/>
          </a:xfrm>
          <a:prstGeom prst="rect">
            <a:avLst/>
          </a:prstGeom>
        </p:spPr>
      </p:pic>
    </p:spTree>
    <p:extLst>
      <p:ext uri="{BB962C8B-B14F-4D97-AF65-F5344CB8AC3E}">
        <p14:creationId xmlns:p14="http://schemas.microsoft.com/office/powerpoint/2010/main" val="1997436252"/>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6" name="Picture 5" descr="US 13 Example - SF.xlsm - Excel">
            <a:extLst>
              <a:ext uri="{FF2B5EF4-FFF2-40B4-BE49-F238E27FC236}">
                <a16:creationId xmlns:a16="http://schemas.microsoft.com/office/drawing/2014/main" id="{E33284AA-1C63-435C-B407-45CD9D8289AA}"/>
              </a:ext>
            </a:extLst>
          </p:cNvPr>
          <p:cNvPicPr>
            <a:picLocks noChangeAspect="1"/>
          </p:cNvPicPr>
          <p:nvPr/>
        </p:nvPicPr>
        <p:blipFill rotWithShape="1">
          <a:blip r:embed="rId5">
            <a:duotone>
              <a:schemeClr val="bg2">
                <a:shade val="45000"/>
                <a:satMod val="135000"/>
              </a:schemeClr>
              <a:prstClr val="white"/>
            </a:duotone>
            <a:alphaModFix amt="15000"/>
            <a:extLst>
              <a:ext uri="{28A0092B-C50C-407E-A947-70E740481C1C}">
                <a14:useLocalDpi xmlns:a14="http://schemas.microsoft.com/office/drawing/2010/main" val="0"/>
              </a:ext>
            </a:extLst>
          </a:blip>
          <a:srcRect l="3111" r="1" b="1"/>
          <a:stretch/>
        </p:blipFill>
        <p:spPr>
          <a:xfrm>
            <a:off x="0" y="0"/>
            <a:ext cx="12191980" cy="6857990"/>
          </a:xfrm>
          <a:prstGeom prst="rect">
            <a:avLst/>
          </a:prstGeom>
        </p:spPr>
      </p:pic>
      <p:sp>
        <p:nvSpPr>
          <p:cNvPr id="14" name="Rectangle 13">
            <a:extLst>
              <a:ext uri="{FF2B5EF4-FFF2-40B4-BE49-F238E27FC236}">
                <a16:creationId xmlns:a16="http://schemas.microsoft.com/office/drawing/2014/main" id="{B0D2B1CF-FBED-4A65-83DC-2E0C576350BB}"/>
              </a:ext>
            </a:extLst>
          </p:cNvPr>
          <p:cNvSpPr/>
          <p:nvPr/>
        </p:nvSpPr>
        <p:spPr>
          <a:xfrm>
            <a:off x="943787" y="224345"/>
            <a:ext cx="10304424" cy="646331"/>
          </a:xfrm>
          <a:prstGeom prst="rect">
            <a:avLst/>
          </a:prstGeom>
        </p:spPr>
        <p:txBody>
          <a:bodyPr wrap="none">
            <a:spAutoFit/>
          </a:bodyPr>
          <a:lstStyle/>
          <a:p>
            <a:r>
              <a:rPr lang="en-US" sz="3600" b="1" cap="all" dirty="0">
                <a:ln w="3175" cmpd="sng">
                  <a:noFill/>
                </a:ln>
                <a:solidFill>
                  <a:prstClr val="white"/>
                </a:solidFill>
                <a:effectLst>
                  <a:outerShdw blurRad="38100" dist="38100" dir="2700000" algn="tl">
                    <a:srgbClr val="000000">
                      <a:alpha val="43137"/>
                    </a:srgbClr>
                  </a:outerShdw>
                </a:effectLst>
                <a:ea typeface="+mj-ea"/>
                <a:cs typeface="+mj-cs"/>
              </a:rPr>
              <a:t>Alternative 2 – redesign drainage system</a:t>
            </a:r>
            <a:endParaRPr lang="en-US" dirty="0"/>
          </a:p>
        </p:txBody>
      </p:sp>
      <p:pic>
        <p:nvPicPr>
          <p:cNvPr id="3" name="Picture 2">
            <a:extLst>
              <a:ext uri="{FF2B5EF4-FFF2-40B4-BE49-F238E27FC236}">
                <a16:creationId xmlns:a16="http://schemas.microsoft.com/office/drawing/2014/main" id="{9F1AD838-C6E8-4C61-9692-5FF13B918C10}"/>
              </a:ext>
            </a:extLst>
          </p:cNvPr>
          <p:cNvPicPr>
            <a:picLocks noChangeAspect="1"/>
          </p:cNvPicPr>
          <p:nvPr/>
        </p:nvPicPr>
        <p:blipFill>
          <a:blip r:embed="rId6"/>
          <a:stretch>
            <a:fillRect/>
          </a:stretch>
        </p:blipFill>
        <p:spPr>
          <a:xfrm>
            <a:off x="1317555" y="1136414"/>
            <a:ext cx="9556870" cy="5455838"/>
          </a:xfrm>
          <a:prstGeom prst="rect">
            <a:avLst/>
          </a:prstGeom>
          <a:ln w="25400">
            <a:solidFill>
              <a:schemeClr val="bg1"/>
            </a:solidFill>
          </a:ln>
        </p:spPr>
      </p:pic>
      <p:pic>
        <p:nvPicPr>
          <p:cNvPr id="2" name="Recorded Sound">
            <a:hlinkClick r:id="" action="ppaction://media"/>
            <a:extLst>
              <a:ext uri="{FF2B5EF4-FFF2-40B4-BE49-F238E27FC236}">
                <a16:creationId xmlns:a16="http://schemas.microsoft.com/office/drawing/2014/main" id="{3D70C065-2F24-483E-9770-43901AB5D6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26167" y="23191"/>
            <a:ext cx="609600" cy="609600"/>
          </a:xfrm>
          <a:prstGeom prst="rect">
            <a:avLst/>
          </a:prstGeom>
        </p:spPr>
      </p:pic>
    </p:spTree>
    <p:extLst>
      <p:ext uri="{BB962C8B-B14F-4D97-AF65-F5344CB8AC3E}">
        <p14:creationId xmlns:p14="http://schemas.microsoft.com/office/powerpoint/2010/main" val="3545933226"/>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F42F8B1B-F681-40DA-BE58-D8E920FD8A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64279" y="0"/>
            <a:ext cx="609600" cy="609600"/>
          </a:xfrm>
          <a:prstGeom prst="rect">
            <a:avLst/>
          </a:prstGeom>
        </p:spPr>
      </p:pic>
      <p:pic>
        <p:nvPicPr>
          <p:cNvPr id="3" name="Picture 2">
            <a:extLst>
              <a:ext uri="{FF2B5EF4-FFF2-40B4-BE49-F238E27FC236}">
                <a16:creationId xmlns:a16="http://schemas.microsoft.com/office/drawing/2014/main" id="{99F613B5-E1DA-4210-934D-4996A4ED03EC}"/>
              </a:ext>
            </a:extLst>
          </p:cNvPr>
          <p:cNvPicPr>
            <a:picLocks noChangeAspect="1"/>
          </p:cNvPicPr>
          <p:nvPr/>
        </p:nvPicPr>
        <p:blipFill>
          <a:blip r:embed="rId6"/>
          <a:stretch>
            <a:fillRect/>
          </a:stretch>
        </p:blipFill>
        <p:spPr>
          <a:xfrm>
            <a:off x="0" y="675860"/>
            <a:ext cx="12192000" cy="5701373"/>
          </a:xfrm>
          <a:prstGeom prst="rect">
            <a:avLst/>
          </a:prstGeom>
        </p:spPr>
      </p:pic>
    </p:spTree>
    <p:extLst>
      <p:ext uri="{BB962C8B-B14F-4D97-AF65-F5344CB8AC3E}">
        <p14:creationId xmlns:p14="http://schemas.microsoft.com/office/powerpoint/2010/main" val="471719734"/>
      </p:ext>
    </p:extLst>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6" name="Picture 5" descr="US 13 Example - SF.xlsm - Excel">
            <a:extLst>
              <a:ext uri="{FF2B5EF4-FFF2-40B4-BE49-F238E27FC236}">
                <a16:creationId xmlns:a16="http://schemas.microsoft.com/office/drawing/2014/main" id="{E33284AA-1C63-435C-B407-45CD9D8289AA}"/>
              </a:ext>
            </a:extLst>
          </p:cNvPr>
          <p:cNvPicPr>
            <a:picLocks noChangeAspect="1"/>
          </p:cNvPicPr>
          <p:nvPr/>
        </p:nvPicPr>
        <p:blipFill rotWithShape="1">
          <a:blip r:embed="rId5">
            <a:duotone>
              <a:schemeClr val="bg2">
                <a:shade val="45000"/>
                <a:satMod val="135000"/>
              </a:schemeClr>
              <a:prstClr val="white"/>
            </a:duotone>
            <a:alphaModFix amt="15000"/>
            <a:extLst>
              <a:ext uri="{28A0092B-C50C-407E-A947-70E740481C1C}">
                <a14:useLocalDpi xmlns:a14="http://schemas.microsoft.com/office/drawing/2010/main" val="0"/>
              </a:ext>
            </a:extLst>
          </a:blip>
          <a:srcRect l="3111" r="1" b="1"/>
          <a:stretch/>
        </p:blipFill>
        <p:spPr>
          <a:xfrm>
            <a:off x="20" y="0"/>
            <a:ext cx="12191980" cy="6857990"/>
          </a:xfrm>
          <a:prstGeom prst="rect">
            <a:avLst/>
          </a:prstGeom>
        </p:spPr>
      </p:pic>
      <p:sp>
        <p:nvSpPr>
          <p:cNvPr id="14" name="Rectangle 13">
            <a:extLst>
              <a:ext uri="{FF2B5EF4-FFF2-40B4-BE49-F238E27FC236}">
                <a16:creationId xmlns:a16="http://schemas.microsoft.com/office/drawing/2014/main" id="{B0D2B1CF-FBED-4A65-83DC-2E0C576350BB}"/>
              </a:ext>
            </a:extLst>
          </p:cNvPr>
          <p:cNvSpPr/>
          <p:nvPr/>
        </p:nvSpPr>
        <p:spPr>
          <a:xfrm>
            <a:off x="3181580" y="195947"/>
            <a:ext cx="5828840" cy="646331"/>
          </a:xfrm>
          <a:prstGeom prst="rect">
            <a:avLst/>
          </a:prstGeom>
        </p:spPr>
        <p:txBody>
          <a:bodyPr wrap="none">
            <a:spAutoFit/>
          </a:bodyPr>
          <a:lstStyle/>
          <a:p>
            <a:r>
              <a:rPr lang="en-US" sz="3600" b="1" cap="all" dirty="0">
                <a:ln w="3175" cmpd="sng">
                  <a:noFill/>
                </a:ln>
                <a:solidFill>
                  <a:prstClr val="white"/>
                </a:solidFill>
                <a:effectLst>
                  <a:outerShdw blurRad="38100" dist="38100" dir="2700000" algn="tl">
                    <a:srgbClr val="000000">
                      <a:alpha val="43137"/>
                    </a:srgbClr>
                  </a:outerShdw>
                </a:effectLst>
                <a:ea typeface="+mj-ea"/>
                <a:cs typeface="+mj-cs"/>
              </a:rPr>
              <a:t>Us 13 – semi-final plans</a:t>
            </a:r>
            <a:endParaRPr lang="en-US" dirty="0"/>
          </a:p>
        </p:txBody>
      </p:sp>
      <p:pic>
        <p:nvPicPr>
          <p:cNvPr id="2" name="Picture 1">
            <a:extLst>
              <a:ext uri="{FF2B5EF4-FFF2-40B4-BE49-F238E27FC236}">
                <a16:creationId xmlns:a16="http://schemas.microsoft.com/office/drawing/2014/main" id="{AF29A053-8904-4501-ACD7-11017D708B43}"/>
              </a:ext>
            </a:extLst>
          </p:cNvPr>
          <p:cNvPicPr>
            <a:picLocks noChangeAspect="1"/>
          </p:cNvPicPr>
          <p:nvPr/>
        </p:nvPicPr>
        <p:blipFill>
          <a:blip r:embed="rId6"/>
          <a:stretch>
            <a:fillRect/>
          </a:stretch>
        </p:blipFill>
        <p:spPr>
          <a:xfrm>
            <a:off x="1341681" y="1106934"/>
            <a:ext cx="9508638" cy="5486400"/>
          </a:xfrm>
          <a:prstGeom prst="rect">
            <a:avLst/>
          </a:prstGeom>
          <a:ln w="25400">
            <a:solidFill>
              <a:schemeClr val="bg1"/>
            </a:solidFill>
          </a:ln>
        </p:spPr>
      </p:pic>
      <p:pic>
        <p:nvPicPr>
          <p:cNvPr id="3" name="Recorded Sound">
            <a:hlinkClick r:id="" action="ppaction://media"/>
            <a:extLst>
              <a:ext uri="{FF2B5EF4-FFF2-40B4-BE49-F238E27FC236}">
                <a16:creationId xmlns:a16="http://schemas.microsoft.com/office/drawing/2014/main" id="{1D092A8E-67E8-46B2-9BAA-4DD5D59709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10052" y="0"/>
            <a:ext cx="609600" cy="609600"/>
          </a:xfrm>
          <a:prstGeom prst="rect">
            <a:avLst/>
          </a:prstGeom>
        </p:spPr>
      </p:pic>
      <p:pic>
        <p:nvPicPr>
          <p:cNvPr id="7" name="Picture 6" descr="A close up of text on a black background&#10;&#10;Description automatically generated">
            <a:extLst>
              <a:ext uri="{FF2B5EF4-FFF2-40B4-BE49-F238E27FC236}">
                <a16:creationId xmlns:a16="http://schemas.microsoft.com/office/drawing/2014/main" id="{5519B735-20E5-4D8A-9DC5-35F77D4F36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9375" y="1106934"/>
            <a:ext cx="2970781" cy="2286000"/>
          </a:xfrm>
          <a:prstGeom prst="rect">
            <a:avLst/>
          </a:prstGeom>
          <a:ln w="25400">
            <a:solidFill>
              <a:schemeClr val="accent1"/>
            </a:solidFill>
          </a:ln>
        </p:spPr>
      </p:pic>
    </p:spTree>
    <p:extLst>
      <p:ext uri="{BB962C8B-B14F-4D97-AF65-F5344CB8AC3E}">
        <p14:creationId xmlns:p14="http://schemas.microsoft.com/office/powerpoint/2010/main" val="299717718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3"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3" name="Recorded Sound">
            <a:hlinkClick r:id="" action="ppaction://media"/>
            <a:extLst>
              <a:ext uri="{FF2B5EF4-FFF2-40B4-BE49-F238E27FC236}">
                <a16:creationId xmlns:a16="http://schemas.microsoft.com/office/drawing/2014/main" id="{68A7A2E7-0355-476D-8F8A-05749867A8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17287" y="0"/>
            <a:ext cx="609600" cy="609600"/>
          </a:xfrm>
          <a:prstGeom prst="rect">
            <a:avLst/>
          </a:prstGeom>
        </p:spPr>
      </p:pic>
      <p:pic>
        <p:nvPicPr>
          <p:cNvPr id="4" name="Picture 3">
            <a:extLst>
              <a:ext uri="{FF2B5EF4-FFF2-40B4-BE49-F238E27FC236}">
                <a16:creationId xmlns:a16="http://schemas.microsoft.com/office/drawing/2014/main" id="{FFC8F951-3E0E-4892-87D7-9EB84D1924EC}"/>
              </a:ext>
            </a:extLst>
          </p:cNvPr>
          <p:cNvPicPr>
            <a:picLocks noChangeAspect="1"/>
          </p:cNvPicPr>
          <p:nvPr/>
        </p:nvPicPr>
        <p:blipFill>
          <a:blip r:embed="rId6"/>
          <a:stretch>
            <a:fillRect/>
          </a:stretch>
        </p:blipFill>
        <p:spPr>
          <a:xfrm>
            <a:off x="0" y="105468"/>
            <a:ext cx="12192000" cy="6647064"/>
          </a:xfrm>
          <a:prstGeom prst="rect">
            <a:avLst/>
          </a:prstGeom>
        </p:spPr>
      </p:pic>
    </p:spTree>
    <p:extLst>
      <p:ext uri="{BB962C8B-B14F-4D97-AF65-F5344CB8AC3E}">
        <p14:creationId xmlns:p14="http://schemas.microsoft.com/office/powerpoint/2010/main" val="323766906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6" name="Picture 5" descr="US 13 Example - SF.xlsm - Excel">
            <a:extLst>
              <a:ext uri="{FF2B5EF4-FFF2-40B4-BE49-F238E27FC236}">
                <a16:creationId xmlns:a16="http://schemas.microsoft.com/office/drawing/2014/main" id="{E33284AA-1C63-435C-B407-45CD9D8289AA}"/>
              </a:ext>
            </a:extLst>
          </p:cNvPr>
          <p:cNvPicPr>
            <a:picLocks noChangeAspect="1"/>
          </p:cNvPicPr>
          <p:nvPr/>
        </p:nvPicPr>
        <p:blipFill rotWithShape="1">
          <a:blip r:embed="rId5">
            <a:duotone>
              <a:schemeClr val="bg2">
                <a:shade val="45000"/>
                <a:satMod val="135000"/>
              </a:schemeClr>
              <a:prstClr val="white"/>
            </a:duotone>
            <a:alphaModFix amt="15000"/>
            <a:extLst>
              <a:ext uri="{28A0092B-C50C-407E-A947-70E740481C1C}">
                <a14:useLocalDpi xmlns:a14="http://schemas.microsoft.com/office/drawing/2010/main" val="0"/>
              </a:ext>
            </a:extLst>
          </a:blip>
          <a:srcRect l="3111" r="1" b="1"/>
          <a:stretch/>
        </p:blipFill>
        <p:spPr>
          <a:xfrm>
            <a:off x="97992" y="-22568"/>
            <a:ext cx="12191980" cy="6857990"/>
          </a:xfrm>
          <a:prstGeom prst="rect">
            <a:avLst/>
          </a:prstGeom>
          <a:noFill/>
        </p:spPr>
      </p:pic>
      <p:sp>
        <p:nvSpPr>
          <p:cNvPr id="4" name="Title 3">
            <a:extLst>
              <a:ext uri="{FF2B5EF4-FFF2-40B4-BE49-F238E27FC236}">
                <a16:creationId xmlns:a16="http://schemas.microsoft.com/office/drawing/2014/main" id="{8994FE99-4EF0-4CF8-BB12-732F434C778A}"/>
              </a:ext>
            </a:extLst>
          </p:cNvPr>
          <p:cNvSpPr>
            <a:spLocks noGrp="1"/>
          </p:cNvSpPr>
          <p:nvPr>
            <p:ph type="title"/>
          </p:nvPr>
        </p:nvSpPr>
        <p:spPr>
          <a:xfrm>
            <a:off x="0" y="22578"/>
            <a:ext cx="12192000" cy="3406422"/>
          </a:xfrm>
        </p:spPr>
        <p:txBody>
          <a:bodyPr vert="horz" lIns="91440" tIns="45720" rIns="91440" bIns="45720" rtlCol="0" anchor="b">
            <a:normAutofit/>
          </a:bodyPr>
          <a:lstStyle/>
          <a:p>
            <a:pPr algn="ctr"/>
            <a:r>
              <a:rPr lang="en-US" sz="4800" b="1" dirty="0">
                <a:effectLst>
                  <a:outerShdw blurRad="38100" dist="38100" dir="2700000" algn="tl">
                    <a:srgbClr val="000000">
                      <a:alpha val="43137"/>
                    </a:srgbClr>
                  </a:outerShdw>
                </a:effectLst>
              </a:rPr>
              <a:t>SUMMARY</a:t>
            </a:r>
            <a:br>
              <a:rPr lang="en-US" sz="4800" b="1" dirty="0">
                <a:effectLst>
                  <a:outerShdw blurRad="38100" dist="38100" dir="2700000" algn="tl">
                    <a:srgbClr val="000000">
                      <a:alpha val="43137"/>
                    </a:srgbClr>
                  </a:outerShdw>
                </a:effectLst>
              </a:rPr>
            </a:br>
            <a:br>
              <a:rPr lang="en-US" sz="4800" b="1" dirty="0">
                <a:effectLst>
                  <a:outerShdw blurRad="38100" dist="38100" dir="2700000" algn="tl">
                    <a:srgbClr val="000000">
                      <a:alpha val="43137"/>
                    </a:srgbClr>
                  </a:outerShdw>
                </a:effectLst>
              </a:rPr>
            </a:br>
            <a:br>
              <a:rPr lang="en-US" sz="4800" b="1" dirty="0">
                <a:effectLst>
                  <a:outerShdw blurRad="38100" dist="38100" dir="2700000" algn="tl">
                    <a:srgbClr val="000000">
                      <a:alpha val="43137"/>
                    </a:srgbClr>
                  </a:outerShdw>
                </a:effectLst>
              </a:rPr>
            </a:br>
            <a:endParaRPr lang="en-US" sz="4800" b="1" dirty="0">
              <a:effectLst>
                <a:outerShdw blurRad="38100" dist="38100" dir="2700000" algn="tl">
                  <a:srgbClr val="000000">
                    <a:alpha val="43137"/>
                  </a:srgbClr>
                </a:outerShdw>
              </a:effectLst>
            </a:endParaRPr>
          </a:p>
        </p:txBody>
      </p:sp>
      <p:pic>
        <p:nvPicPr>
          <p:cNvPr id="5" name="Content Placeholder 5" descr="coverphoto">
            <a:extLst>
              <a:ext uri="{FF2B5EF4-FFF2-40B4-BE49-F238E27FC236}">
                <a16:creationId xmlns:a16="http://schemas.microsoft.com/office/drawing/2014/main" id="{6781A868-2B18-45E3-A970-3DC6B4266F1C}"/>
              </a:ext>
            </a:extLst>
          </p:cNvPr>
          <p:cNvPicPr>
            <a:picLocks/>
          </p:cNvPicPr>
          <p:nvPr/>
        </p:nvPicPr>
        <p:blipFill>
          <a:blip r:embed="rId6" cstate="print"/>
          <a:srcRect/>
          <a:stretch>
            <a:fillRect/>
          </a:stretch>
        </p:blipFill>
        <p:spPr bwMode="auto">
          <a:xfrm>
            <a:off x="8838166" y="1722989"/>
            <a:ext cx="2441448" cy="1828800"/>
          </a:xfrm>
          <a:prstGeom prst="rect">
            <a:avLst/>
          </a:prstGeom>
          <a:noFill/>
          <a:ln w="31750">
            <a:solidFill>
              <a:schemeClr val="bg1"/>
            </a:solidFill>
            <a:miter lim="800000"/>
            <a:headEnd/>
            <a:tailEnd/>
          </a:ln>
        </p:spPr>
      </p:pic>
      <p:pic>
        <p:nvPicPr>
          <p:cNvPr id="3" name="Picture 2" descr="A picture containing train, smoke, track, coming&#10;&#10;Description automatically generated">
            <a:extLst>
              <a:ext uri="{FF2B5EF4-FFF2-40B4-BE49-F238E27FC236}">
                <a16:creationId xmlns:a16="http://schemas.microsoft.com/office/drawing/2014/main" id="{F7FB35C8-5DD4-4511-86C4-EEC0E98222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6350" y="4356232"/>
            <a:ext cx="3251199" cy="1828800"/>
          </a:xfrm>
          <a:prstGeom prst="rect">
            <a:avLst/>
          </a:prstGeom>
          <a:noFill/>
          <a:ln w="31750">
            <a:solidFill>
              <a:schemeClr val="bg1"/>
            </a:solidFill>
          </a:ln>
        </p:spPr>
      </p:pic>
      <p:pic>
        <p:nvPicPr>
          <p:cNvPr id="8" name="Picture 7" descr="A close up of a rock&#10;&#10;Description automatically generated">
            <a:extLst>
              <a:ext uri="{FF2B5EF4-FFF2-40B4-BE49-F238E27FC236}">
                <a16:creationId xmlns:a16="http://schemas.microsoft.com/office/drawing/2014/main" id="{B4D732F5-117C-48AD-8B0E-9CD66C8D6D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6380" y="4355748"/>
            <a:ext cx="2444750" cy="1828800"/>
          </a:xfrm>
          <a:prstGeom prst="rect">
            <a:avLst/>
          </a:prstGeom>
          <a:ln w="31750">
            <a:solidFill>
              <a:schemeClr val="bg1"/>
            </a:solidFill>
          </a:ln>
        </p:spPr>
      </p:pic>
      <p:pic>
        <p:nvPicPr>
          <p:cNvPr id="10" name="Picture 9" descr="A picture containing outdoor, digger, building, transport&#10;&#10;Description automatically generated">
            <a:extLst>
              <a:ext uri="{FF2B5EF4-FFF2-40B4-BE49-F238E27FC236}">
                <a16:creationId xmlns:a16="http://schemas.microsoft.com/office/drawing/2014/main" id="{8C088EF9-444A-45D9-A55B-238F30D4D5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6350" y="1725789"/>
            <a:ext cx="3255264" cy="1826000"/>
          </a:xfrm>
          <a:prstGeom prst="rect">
            <a:avLst/>
          </a:prstGeom>
          <a:ln w="31750">
            <a:solidFill>
              <a:schemeClr val="bg1"/>
            </a:solidFill>
          </a:ln>
        </p:spPr>
      </p:pic>
      <p:pic>
        <p:nvPicPr>
          <p:cNvPr id="12" name="Picture 11" descr="A picture containing outdoor, train, dirt, track&#10;&#10;Description automatically generated">
            <a:extLst>
              <a:ext uri="{FF2B5EF4-FFF2-40B4-BE49-F238E27FC236}">
                <a16:creationId xmlns:a16="http://schemas.microsoft.com/office/drawing/2014/main" id="{8B695217-89E2-42A5-A65F-A8B1E5E55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38166" y="4355748"/>
            <a:ext cx="2565779" cy="1828800"/>
          </a:xfrm>
          <a:prstGeom prst="rect">
            <a:avLst/>
          </a:prstGeom>
          <a:ln w="31750">
            <a:solidFill>
              <a:schemeClr val="bg1"/>
            </a:solidFill>
          </a:ln>
        </p:spPr>
      </p:pic>
      <p:pic>
        <p:nvPicPr>
          <p:cNvPr id="14" name="Picture 13" descr="A picture containing outdoor, road, car, street&#10;&#10;Description automatically generated">
            <a:extLst>
              <a:ext uri="{FF2B5EF4-FFF2-40B4-BE49-F238E27FC236}">
                <a16:creationId xmlns:a16="http://schemas.microsoft.com/office/drawing/2014/main" id="{1B8150F2-BCA9-4253-B41F-9DE1F45121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0453" y="1722989"/>
            <a:ext cx="2762082" cy="1828800"/>
          </a:xfrm>
          <a:prstGeom prst="rect">
            <a:avLst/>
          </a:prstGeom>
          <a:ln w="31750">
            <a:solidFill>
              <a:schemeClr val="bg1"/>
            </a:solidFill>
          </a:ln>
        </p:spPr>
      </p:pic>
      <p:pic>
        <p:nvPicPr>
          <p:cNvPr id="7" name="Recorded Sound">
            <a:hlinkClick r:id="" action="ppaction://media"/>
            <a:extLst>
              <a:ext uri="{FF2B5EF4-FFF2-40B4-BE49-F238E27FC236}">
                <a16:creationId xmlns:a16="http://schemas.microsoft.com/office/drawing/2014/main" id="{93F43FAE-E6EA-4A44-9A8B-E9E8C23FF8A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838770" y="22578"/>
            <a:ext cx="609600" cy="609600"/>
          </a:xfrm>
          <a:prstGeom prst="rect">
            <a:avLst/>
          </a:prstGeom>
        </p:spPr>
      </p:pic>
    </p:spTree>
    <p:extLst>
      <p:ext uri="{BB962C8B-B14F-4D97-AF65-F5344CB8AC3E}">
        <p14:creationId xmlns:p14="http://schemas.microsoft.com/office/powerpoint/2010/main" val="1789072356"/>
      </p:ext>
    </p:extLst>
  </p:cSld>
  <p:clrMapOvr>
    <a:masterClrMapping/>
  </p:clrMapOvr>
  <mc:AlternateContent xmlns:mc="http://schemas.openxmlformats.org/markup-compatibility/2006" xmlns:p14="http://schemas.microsoft.com/office/powerpoint/2010/main">
    <mc:Choice Requires="p14">
      <p:transition spd="slow" p14:dur="2000" advClick="0" advTm="24000"/>
    </mc:Choice>
    <mc:Fallback xmlns="">
      <p:transition spd="slow" advClick="0" advTm="2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descr="US 13 Example - SF.xlsm - Excel">
            <a:extLst>
              <a:ext uri="{FF2B5EF4-FFF2-40B4-BE49-F238E27FC236}">
                <a16:creationId xmlns:a16="http://schemas.microsoft.com/office/drawing/2014/main" id="{44418E39-1478-4E45-9D19-C18AC7284B92}"/>
              </a:ext>
            </a:extLst>
          </p:cNvPr>
          <p:cNvPicPr>
            <a:picLocks noChangeAspect="1"/>
          </p:cNvPicPr>
          <p:nvPr/>
        </p:nvPicPr>
        <p:blipFill rotWithShape="1">
          <a:blip r:embed="rId5">
            <a:duotone>
              <a:schemeClr val="bg2">
                <a:shade val="45000"/>
                <a:satMod val="135000"/>
              </a:schemeClr>
              <a:prstClr val="white"/>
            </a:duotone>
            <a:alphaModFix amt="15000"/>
            <a:extLst>
              <a:ext uri="{28A0092B-C50C-407E-A947-70E740481C1C}">
                <a14:useLocalDpi xmlns:a14="http://schemas.microsoft.com/office/drawing/2010/main" val="0"/>
              </a:ext>
            </a:extLst>
          </a:blip>
          <a:srcRect l="3111" r="1" b="1"/>
          <a:stretch/>
        </p:blipFill>
        <p:spPr>
          <a:xfrm>
            <a:off x="20" y="10"/>
            <a:ext cx="12191980" cy="6857990"/>
          </a:xfrm>
          <a:prstGeom prst="rect">
            <a:avLst/>
          </a:prstGeom>
        </p:spPr>
      </p:pic>
      <p:sp>
        <p:nvSpPr>
          <p:cNvPr id="3" name="Title 2">
            <a:extLst>
              <a:ext uri="{FF2B5EF4-FFF2-40B4-BE49-F238E27FC236}">
                <a16:creationId xmlns:a16="http://schemas.microsoft.com/office/drawing/2014/main" id="{018E71D0-5D18-40E4-AD25-58E23BC6C583}"/>
              </a:ext>
            </a:extLst>
          </p:cNvPr>
          <p:cNvSpPr>
            <a:spLocks noGrp="1"/>
          </p:cNvSpPr>
          <p:nvPr>
            <p:ph type="title"/>
          </p:nvPr>
        </p:nvSpPr>
        <p:spPr>
          <a:xfrm>
            <a:off x="0" y="0"/>
            <a:ext cx="12192000" cy="1507067"/>
          </a:xfrm>
        </p:spPr>
        <p:txBody>
          <a:bodyPr/>
          <a:lstStyle/>
          <a:p>
            <a:pPr algn="ctr"/>
            <a:r>
              <a:rPr lang="en-US" b="1" dirty="0">
                <a:effectLst>
                  <a:outerShdw blurRad="38100" dist="38100" dir="2700000" algn="tl">
                    <a:srgbClr val="000000"/>
                  </a:outerShdw>
                </a:effectLst>
              </a:rPr>
              <a:t>UTILITY CONFLICT MATRIX WORKBOOK</a:t>
            </a:r>
            <a:endParaRPr lang="en-US" dirty="0">
              <a:effectLst>
                <a:outerShdw blurRad="38100" dist="38100" dir="2700000" algn="tl">
                  <a:srgbClr val="000000"/>
                </a:outerShdw>
              </a:effectLst>
            </a:endParaRPr>
          </a:p>
        </p:txBody>
      </p:sp>
      <p:sp>
        <p:nvSpPr>
          <p:cNvPr id="4" name="Content Placeholder 3">
            <a:extLst>
              <a:ext uri="{FF2B5EF4-FFF2-40B4-BE49-F238E27FC236}">
                <a16:creationId xmlns:a16="http://schemas.microsoft.com/office/drawing/2014/main" id="{A85EBF56-5D68-466A-B6F0-B751D0492E2F}"/>
              </a:ext>
            </a:extLst>
          </p:cNvPr>
          <p:cNvSpPr>
            <a:spLocks noGrp="1"/>
          </p:cNvSpPr>
          <p:nvPr>
            <p:ph idx="1"/>
          </p:nvPr>
        </p:nvSpPr>
        <p:spPr>
          <a:xfrm>
            <a:off x="1828800" y="1507067"/>
            <a:ext cx="8534400" cy="5350933"/>
          </a:xfrm>
        </p:spPr>
        <p:txBody>
          <a:bodyPr>
            <a:normAutofit/>
          </a:bodyPr>
          <a:lstStyle/>
          <a:p>
            <a:pPr lvl="0">
              <a:buClrTx/>
              <a:buFont typeface="Wingdings" panose="05000000000000000000" pitchFamily="2" charset="2"/>
              <a:buChar char="§"/>
            </a:pPr>
            <a:r>
              <a:rPr lang="en-US" sz="3200" dirty="0">
                <a:latin typeface="Calibri" panose="020F0502020204030204" pitchFamily="34" charset="0"/>
                <a:cs typeface="Calibri" panose="020F0502020204030204" pitchFamily="34" charset="0"/>
              </a:rPr>
              <a:t>The Utility Conflict Matrix workbook is a tool to assist in the management of utility conflicts.</a:t>
            </a:r>
          </a:p>
          <a:p>
            <a:pPr lvl="0">
              <a:buClrTx/>
              <a:buFont typeface="Wingdings" panose="05000000000000000000" pitchFamily="2" charset="2"/>
              <a:buChar char="§"/>
            </a:pPr>
            <a:r>
              <a:rPr lang="en-US" sz="3200" dirty="0">
                <a:latin typeface="Calibri" panose="020F0502020204030204" pitchFamily="34" charset="0"/>
                <a:cs typeface="Calibri" panose="020F0502020204030204" pitchFamily="34" charset="0"/>
              </a:rPr>
              <a:t>The Utility Conflict Matrix (UCM) worksheet is an easy to use Microsoft Excel spreadsheet.</a:t>
            </a:r>
          </a:p>
          <a:p>
            <a:pPr lvl="0">
              <a:buClrTx/>
              <a:buFont typeface="Wingdings" panose="05000000000000000000" pitchFamily="2" charset="2"/>
              <a:buChar char="§"/>
            </a:pPr>
            <a:r>
              <a:rPr lang="en-US" sz="3200" dirty="0">
                <a:latin typeface="Calibri" panose="020F0502020204030204" pitchFamily="34" charset="0"/>
                <a:cs typeface="Calibri" panose="020F0502020204030204" pitchFamily="34" charset="0"/>
              </a:rPr>
              <a:t>Because of its simplicity, the UCM may be used with any highway or bridge project, regardless of its complexity.</a:t>
            </a:r>
          </a:p>
          <a:p>
            <a:pPr lvl="0">
              <a:buClrTx/>
              <a:buFont typeface="Wingdings" panose="05000000000000000000" pitchFamily="2" charset="2"/>
              <a:buChar char="§"/>
            </a:pPr>
            <a:r>
              <a:rPr lang="en-US" sz="3200" dirty="0">
                <a:latin typeface="Calibri" panose="020F0502020204030204" pitchFamily="34" charset="0"/>
                <a:cs typeface="Calibri" panose="020F0502020204030204" pitchFamily="34" charset="0"/>
              </a:rPr>
              <a:t>The UCM will be included with Preliminary, Semi-Final and Final Plan submissions.</a:t>
            </a:r>
          </a:p>
          <a:p>
            <a:pPr marL="457200" indent="-457200">
              <a:buFont typeface="+mj-lt"/>
              <a:buAutoNum type="arabicPeriod"/>
            </a:pPr>
            <a:endParaRPr lang="en-US" dirty="0"/>
          </a:p>
        </p:txBody>
      </p:sp>
      <p:pic>
        <p:nvPicPr>
          <p:cNvPr id="10" name="Recorded Sound">
            <a:hlinkClick r:id="" action="ppaction://media"/>
            <a:extLst>
              <a:ext uri="{FF2B5EF4-FFF2-40B4-BE49-F238E27FC236}">
                <a16:creationId xmlns:a16="http://schemas.microsoft.com/office/drawing/2014/main" id="{9C1B24B7-DED2-4B2A-B0EC-5183B1E761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30539" y="71036"/>
            <a:ext cx="609600" cy="609600"/>
          </a:xfrm>
          <a:prstGeom prst="rect">
            <a:avLst/>
          </a:prstGeom>
        </p:spPr>
      </p:pic>
    </p:spTree>
    <p:extLst>
      <p:ext uri="{BB962C8B-B14F-4D97-AF65-F5344CB8AC3E}">
        <p14:creationId xmlns:p14="http://schemas.microsoft.com/office/powerpoint/2010/main" val="3769476030"/>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4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descr="US 13 Example - SF.xlsm - Excel">
            <a:extLst>
              <a:ext uri="{FF2B5EF4-FFF2-40B4-BE49-F238E27FC236}">
                <a16:creationId xmlns:a16="http://schemas.microsoft.com/office/drawing/2014/main" id="{6C4D03B1-E124-498D-9176-E2AB5E2A232C}"/>
              </a:ext>
            </a:extLst>
          </p:cNvPr>
          <p:cNvPicPr>
            <a:picLocks noChangeAspect="1"/>
          </p:cNvPicPr>
          <p:nvPr/>
        </p:nvPicPr>
        <p:blipFill rotWithShape="1">
          <a:blip r:embed="rId5">
            <a:duotone>
              <a:schemeClr val="bg2">
                <a:shade val="45000"/>
                <a:satMod val="135000"/>
              </a:schemeClr>
              <a:prstClr val="white"/>
            </a:duotone>
            <a:alphaModFix amt="15000"/>
            <a:extLst>
              <a:ext uri="{28A0092B-C50C-407E-A947-70E740481C1C}">
                <a14:useLocalDpi xmlns:a14="http://schemas.microsoft.com/office/drawing/2010/main" val="0"/>
              </a:ext>
            </a:extLst>
          </a:blip>
          <a:srcRect l="3111" r="1" b="1"/>
          <a:stretch/>
        </p:blipFill>
        <p:spPr>
          <a:xfrm>
            <a:off x="20" y="0"/>
            <a:ext cx="12191980" cy="6857990"/>
          </a:xfrm>
          <a:prstGeom prst="rect">
            <a:avLst/>
          </a:prstGeom>
        </p:spPr>
      </p:pic>
      <p:sp>
        <p:nvSpPr>
          <p:cNvPr id="3" name="Title 2">
            <a:extLst>
              <a:ext uri="{FF2B5EF4-FFF2-40B4-BE49-F238E27FC236}">
                <a16:creationId xmlns:a16="http://schemas.microsoft.com/office/drawing/2014/main" id="{018E71D0-5D18-40E4-AD25-58E23BC6C583}"/>
              </a:ext>
            </a:extLst>
          </p:cNvPr>
          <p:cNvSpPr>
            <a:spLocks noGrp="1"/>
          </p:cNvSpPr>
          <p:nvPr>
            <p:ph type="title"/>
          </p:nvPr>
        </p:nvSpPr>
        <p:spPr>
          <a:xfrm>
            <a:off x="0" y="0"/>
            <a:ext cx="12192000" cy="1507067"/>
          </a:xfrm>
        </p:spPr>
        <p:txBody>
          <a:bodyPr/>
          <a:lstStyle/>
          <a:p>
            <a:pPr algn="ctr"/>
            <a:r>
              <a:rPr lang="en-US" b="1" dirty="0">
                <a:effectLst>
                  <a:outerShdw blurRad="38100" dist="38100" dir="2700000" algn="tl">
                    <a:srgbClr val="000000"/>
                  </a:outerShdw>
                </a:effectLst>
              </a:rPr>
              <a:t>UTILITY CONFLICT MATRIX WORKBOOK</a:t>
            </a:r>
            <a:endParaRPr lang="en-US" dirty="0">
              <a:effectLst>
                <a:outerShdw blurRad="38100" dist="38100" dir="2700000" algn="tl">
                  <a:srgbClr val="000000"/>
                </a:outerShdw>
              </a:effectLst>
            </a:endParaRPr>
          </a:p>
        </p:txBody>
      </p:sp>
      <p:sp>
        <p:nvSpPr>
          <p:cNvPr id="4" name="Content Placeholder 3">
            <a:extLst>
              <a:ext uri="{FF2B5EF4-FFF2-40B4-BE49-F238E27FC236}">
                <a16:creationId xmlns:a16="http://schemas.microsoft.com/office/drawing/2014/main" id="{A85EBF56-5D68-466A-B6F0-B751D0492E2F}"/>
              </a:ext>
            </a:extLst>
          </p:cNvPr>
          <p:cNvSpPr>
            <a:spLocks noGrp="1"/>
          </p:cNvSpPr>
          <p:nvPr>
            <p:ph idx="1"/>
          </p:nvPr>
        </p:nvSpPr>
        <p:spPr>
          <a:xfrm>
            <a:off x="1828799" y="1502229"/>
            <a:ext cx="8697951" cy="5355761"/>
          </a:xfrm>
        </p:spPr>
        <p:txBody>
          <a:bodyPr>
            <a:normAutofit/>
          </a:bodyPr>
          <a:lstStyle/>
          <a:p>
            <a:pPr>
              <a:lnSpc>
                <a:spcPct val="107000"/>
              </a:lnSpc>
              <a:spcBef>
                <a:spcPts val="0"/>
              </a:spcBef>
              <a:spcAft>
                <a:spcPts val="0"/>
              </a:spcAft>
              <a:buClrTx/>
              <a:buFont typeface="Wingdings" panose="05000000000000000000" pitchFamily="2" charset="2"/>
              <a:buChar char="§"/>
            </a:pPr>
            <a:r>
              <a:rPr lang="en-US" sz="3200" dirty="0">
                <a:latin typeface="Calibri" panose="020F0502020204030204" pitchFamily="34" charset="0"/>
                <a:ea typeface="Calibri" panose="020F0502020204030204" pitchFamily="34" charset="0"/>
                <a:cs typeface="Times New Roman" panose="02020603050405020304" pitchFamily="18" charset="0"/>
              </a:rPr>
              <a:t>UCM Uses:</a:t>
            </a:r>
          </a:p>
          <a:p>
            <a:pPr lvl="1">
              <a:lnSpc>
                <a:spcPct val="107000"/>
              </a:lnSpc>
              <a:spcBef>
                <a:spcPts val="0"/>
              </a:spcBef>
              <a:spcAft>
                <a:spcPts val="0"/>
              </a:spcAft>
              <a:buClrTx/>
              <a:buFont typeface="Wingdings" panose="05000000000000000000" pitchFamily="2" charset="2"/>
              <a:buChar char="§"/>
            </a:pPr>
            <a:r>
              <a:rPr lang="en-US" sz="3200" dirty="0">
                <a:latin typeface="Calibri" panose="020F0502020204030204" pitchFamily="34" charset="0"/>
                <a:ea typeface="Calibri" panose="020F0502020204030204" pitchFamily="34" charset="0"/>
                <a:cs typeface="Times New Roman" panose="02020603050405020304" pitchFamily="18" charset="0"/>
              </a:rPr>
              <a:t>Document conflicts between existing utility facilities, proposed project infrastructure and project site construction activities (e.g. beam erection, cofferdam placement, caisson placement, pile driving, etc.)</a:t>
            </a:r>
          </a:p>
          <a:p>
            <a:pPr marL="457200" indent="-457200">
              <a:buFont typeface="+mj-lt"/>
              <a:buAutoNum type="arabicPeriod" startAt="4"/>
            </a:pPr>
            <a:endParaRPr lang="en-US" dirty="0"/>
          </a:p>
        </p:txBody>
      </p:sp>
      <p:pic>
        <p:nvPicPr>
          <p:cNvPr id="2" name="Recorded Sound">
            <a:hlinkClick r:id="" action="ppaction://media"/>
            <a:extLst>
              <a:ext uri="{FF2B5EF4-FFF2-40B4-BE49-F238E27FC236}">
                <a16:creationId xmlns:a16="http://schemas.microsoft.com/office/drawing/2014/main" id="{B5B4E06E-C6FD-455C-AA63-25502B5280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42296" y="71046"/>
            <a:ext cx="609600" cy="609600"/>
          </a:xfrm>
          <a:prstGeom prst="rect">
            <a:avLst/>
          </a:prstGeom>
        </p:spPr>
      </p:pic>
    </p:spTree>
    <p:extLst>
      <p:ext uri="{BB962C8B-B14F-4D97-AF65-F5344CB8AC3E}">
        <p14:creationId xmlns:p14="http://schemas.microsoft.com/office/powerpoint/2010/main" val="843127724"/>
      </p:ext>
    </p:extLst>
  </p:cSld>
  <p:clrMapOvr>
    <a:masterClrMapping/>
  </p:clrMapOvr>
  <mc:AlternateContent xmlns:mc="http://schemas.openxmlformats.org/markup-compatibility/2006" xmlns:p14="http://schemas.microsoft.com/office/powerpoint/2010/main">
    <mc:Choice Requires="p14">
      <p:transition p14:dur="10" advClick="0" advTm="13000"/>
    </mc:Choice>
    <mc:Fallback xmlns="">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4" name="Picture 3" descr="US 13 Example - SF.xlsm - Excel">
            <a:extLst>
              <a:ext uri="{FF2B5EF4-FFF2-40B4-BE49-F238E27FC236}">
                <a16:creationId xmlns:a16="http://schemas.microsoft.com/office/drawing/2014/main" id="{CB2EE340-1BB1-40F4-A2A7-D3B8276A571B}"/>
              </a:ext>
            </a:extLst>
          </p:cNvPr>
          <p:cNvPicPr>
            <a:picLocks noChangeAspect="1"/>
          </p:cNvPicPr>
          <p:nvPr/>
        </p:nvPicPr>
        <p:blipFill rotWithShape="1">
          <a:blip r:embed="rId5">
            <a:duotone>
              <a:schemeClr val="bg2">
                <a:shade val="45000"/>
                <a:satMod val="135000"/>
              </a:schemeClr>
              <a:prstClr val="white"/>
            </a:duotone>
            <a:alphaModFix amt="15000"/>
            <a:extLst>
              <a:ext uri="{28A0092B-C50C-407E-A947-70E740481C1C}">
                <a14:useLocalDpi xmlns:a14="http://schemas.microsoft.com/office/drawing/2010/main" val="0"/>
              </a:ext>
            </a:extLst>
          </a:blip>
          <a:srcRect l="3111" r="1" b="1"/>
          <a:stretch/>
        </p:blipFill>
        <p:spPr>
          <a:xfrm>
            <a:off x="20" y="0"/>
            <a:ext cx="12191980" cy="6857990"/>
          </a:xfrm>
          <a:prstGeom prst="rect">
            <a:avLst/>
          </a:prstGeom>
          <a:noFill/>
        </p:spPr>
      </p:pic>
      <p:sp>
        <p:nvSpPr>
          <p:cNvPr id="2" name="Title 1">
            <a:extLst>
              <a:ext uri="{FF2B5EF4-FFF2-40B4-BE49-F238E27FC236}">
                <a16:creationId xmlns:a16="http://schemas.microsoft.com/office/drawing/2014/main" id="{897A5D37-849F-4A3C-9B0F-DE456C35512A}"/>
              </a:ext>
            </a:extLst>
          </p:cNvPr>
          <p:cNvSpPr>
            <a:spLocks noGrp="1"/>
          </p:cNvSpPr>
          <p:nvPr>
            <p:ph type="title"/>
          </p:nvPr>
        </p:nvSpPr>
        <p:spPr>
          <a:xfrm>
            <a:off x="0" y="0"/>
            <a:ext cx="12192000" cy="1507067"/>
          </a:xfrm>
        </p:spPr>
        <p:txBody>
          <a:bodyPr/>
          <a:lstStyle/>
          <a:p>
            <a:pPr algn="ctr"/>
            <a:r>
              <a:rPr lang="en-US" b="1" dirty="0">
                <a:effectLst>
                  <a:outerShdw blurRad="38100" dist="38100" dir="2700000" algn="tl">
                    <a:srgbClr val="000000"/>
                  </a:outerShdw>
                </a:effectLst>
              </a:rPr>
              <a:t>UTILITY CONFLICT MATRIX WORKBOOK</a:t>
            </a:r>
            <a:endParaRPr lang="en-US" dirty="0">
              <a:effectLst>
                <a:outerShdw blurRad="38100" dist="38100" dir="2700000" algn="tl">
                  <a:srgbClr val="000000"/>
                </a:outerShdw>
              </a:effectLst>
            </a:endParaRPr>
          </a:p>
        </p:txBody>
      </p:sp>
      <p:sp>
        <p:nvSpPr>
          <p:cNvPr id="3" name="Content Placeholder 2">
            <a:extLst>
              <a:ext uri="{FF2B5EF4-FFF2-40B4-BE49-F238E27FC236}">
                <a16:creationId xmlns:a16="http://schemas.microsoft.com/office/drawing/2014/main" id="{B97F9CC9-94FB-416F-8961-E164D1DB2E9D}"/>
              </a:ext>
            </a:extLst>
          </p:cNvPr>
          <p:cNvSpPr>
            <a:spLocks noGrp="1"/>
          </p:cNvSpPr>
          <p:nvPr>
            <p:ph idx="1"/>
          </p:nvPr>
        </p:nvSpPr>
        <p:spPr>
          <a:xfrm>
            <a:off x="1828800" y="1507067"/>
            <a:ext cx="8534400" cy="5350934"/>
          </a:xfrm>
        </p:spPr>
        <p:txBody>
          <a:bodyPr>
            <a:normAutofit/>
          </a:bodyPr>
          <a:lstStyle/>
          <a:p>
            <a:pPr>
              <a:buClrTx/>
              <a:buFont typeface="Wingdings" panose="05000000000000000000" pitchFamily="2" charset="2"/>
              <a:buChar char="§"/>
            </a:pPr>
            <a:r>
              <a:rPr lang="en-US" sz="3200" dirty="0">
                <a:latin typeface="Calibri" panose="020F0502020204030204" pitchFamily="34" charset="0"/>
                <a:cs typeface="Calibri" panose="020F0502020204030204" pitchFamily="34" charset="0"/>
              </a:rPr>
              <a:t>UCM Uses (cont.):</a:t>
            </a:r>
          </a:p>
          <a:p>
            <a:pPr lvl="1">
              <a:spcBef>
                <a:spcPts val="0"/>
              </a:spcBef>
              <a:spcAft>
                <a:spcPts val="0"/>
              </a:spcAft>
              <a:buClrTx/>
              <a:buFont typeface="Wingdings" panose="05000000000000000000" pitchFamily="2" charset="2"/>
              <a:buChar char="§"/>
            </a:pPr>
            <a:r>
              <a:rPr lang="en-US" sz="3200" dirty="0">
                <a:latin typeface="Calibri" panose="020F0502020204030204" pitchFamily="34" charset="0"/>
                <a:ea typeface="Calibri" panose="020F0502020204030204" pitchFamily="34" charset="0"/>
                <a:cs typeface="Times New Roman" panose="02020603050405020304" pitchFamily="18" charset="0"/>
              </a:rPr>
              <a:t>Assist with the development of project Utility Statements.</a:t>
            </a:r>
          </a:p>
          <a:p>
            <a:pPr lvl="1">
              <a:spcBef>
                <a:spcPts val="0"/>
              </a:spcBef>
              <a:spcAft>
                <a:spcPts val="0"/>
              </a:spcAft>
              <a:buClrTx/>
              <a:buFont typeface="Wingdings" panose="05000000000000000000" pitchFamily="2" charset="2"/>
              <a:buChar char="§"/>
            </a:pPr>
            <a:r>
              <a:rPr lang="en-US" sz="3200" dirty="0">
                <a:latin typeface="Calibri" panose="020F0502020204030204" pitchFamily="34" charset="0"/>
                <a:ea typeface="Calibri" panose="020F0502020204030204" pitchFamily="34" charset="0"/>
                <a:cs typeface="Times New Roman" panose="02020603050405020304" pitchFamily="18" charset="0"/>
              </a:rPr>
              <a:t>Develop project management reports for pre-construction, construction and post construction activities.</a:t>
            </a:r>
          </a:p>
          <a:p>
            <a:pPr lvl="1">
              <a:spcBef>
                <a:spcPts val="0"/>
              </a:spcBef>
              <a:spcAft>
                <a:spcPts val="800"/>
              </a:spcAft>
              <a:buClrTx/>
              <a:buFont typeface="Wingdings" panose="05000000000000000000" pitchFamily="2" charset="2"/>
              <a:buChar char="§"/>
            </a:pPr>
            <a:r>
              <a:rPr lang="en-US" sz="3200" dirty="0">
                <a:latin typeface="Calibri" panose="020F0502020204030204" pitchFamily="34" charset="0"/>
                <a:ea typeface="Calibri" panose="020F0502020204030204" pitchFamily="34" charset="0"/>
                <a:cs typeface="Times New Roman" panose="02020603050405020304" pitchFamily="18" charset="0"/>
              </a:rPr>
              <a:t>Document utility conflict resolution efforts, including cost estimates for avoidance alternatives.</a:t>
            </a:r>
          </a:p>
          <a:p>
            <a:pPr lvl="1">
              <a:buFont typeface="Wingdings" panose="05000000000000000000" pitchFamily="2" charset="2"/>
              <a:buChar char="§"/>
            </a:pPr>
            <a:endParaRPr lang="en-US" sz="3200" dirty="0">
              <a:solidFill>
                <a:srgbClr val="146194">
                  <a:lumMod val="75000"/>
                </a:srgbClr>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Recorded Sound">
            <a:hlinkClick r:id="" action="ppaction://media"/>
            <a:extLst>
              <a:ext uri="{FF2B5EF4-FFF2-40B4-BE49-F238E27FC236}">
                <a16:creationId xmlns:a16="http://schemas.microsoft.com/office/drawing/2014/main" id="{47D6698B-9EEE-41D4-8869-9F12148561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04035" y="0"/>
            <a:ext cx="609600" cy="609600"/>
          </a:xfrm>
          <a:prstGeom prst="rect">
            <a:avLst/>
          </a:prstGeom>
        </p:spPr>
      </p:pic>
    </p:spTree>
    <p:extLst>
      <p:ext uri="{BB962C8B-B14F-4D97-AF65-F5344CB8AC3E}">
        <p14:creationId xmlns:p14="http://schemas.microsoft.com/office/powerpoint/2010/main" val="416867728"/>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descr="US 13 Example - SF.xlsm - Excel">
            <a:extLst>
              <a:ext uri="{FF2B5EF4-FFF2-40B4-BE49-F238E27FC236}">
                <a16:creationId xmlns:a16="http://schemas.microsoft.com/office/drawing/2014/main" id="{E3340C3A-5DE2-436E-8545-D6C15001D08A}"/>
              </a:ext>
            </a:extLst>
          </p:cNvPr>
          <p:cNvPicPr>
            <a:picLocks noChangeAspect="1"/>
          </p:cNvPicPr>
          <p:nvPr/>
        </p:nvPicPr>
        <p:blipFill rotWithShape="1">
          <a:blip r:embed="rId5">
            <a:duotone>
              <a:schemeClr val="bg2">
                <a:shade val="45000"/>
                <a:satMod val="135000"/>
              </a:schemeClr>
              <a:prstClr val="white"/>
            </a:duotone>
            <a:alphaModFix amt="15000"/>
            <a:extLst>
              <a:ext uri="{28A0092B-C50C-407E-A947-70E740481C1C}">
                <a14:useLocalDpi xmlns:a14="http://schemas.microsoft.com/office/drawing/2010/main" val="0"/>
              </a:ext>
            </a:extLst>
          </a:blip>
          <a:srcRect l="3111" r="1" b="1"/>
          <a:stretch/>
        </p:blipFill>
        <p:spPr>
          <a:xfrm>
            <a:off x="0" y="16931"/>
            <a:ext cx="12191980" cy="6857990"/>
          </a:xfrm>
          <a:prstGeom prst="rect">
            <a:avLst/>
          </a:prstGeom>
        </p:spPr>
      </p:pic>
      <p:sp>
        <p:nvSpPr>
          <p:cNvPr id="3" name="Title 2">
            <a:extLst>
              <a:ext uri="{FF2B5EF4-FFF2-40B4-BE49-F238E27FC236}">
                <a16:creationId xmlns:a16="http://schemas.microsoft.com/office/drawing/2014/main" id="{9B71EE9D-6D6D-433B-A534-312E8D87C5EA}"/>
              </a:ext>
            </a:extLst>
          </p:cNvPr>
          <p:cNvSpPr>
            <a:spLocks noGrp="1"/>
          </p:cNvSpPr>
          <p:nvPr>
            <p:ph type="title"/>
          </p:nvPr>
        </p:nvSpPr>
        <p:spPr>
          <a:xfrm>
            <a:off x="0" y="16931"/>
            <a:ext cx="12192000" cy="1507067"/>
          </a:xfrm>
        </p:spPr>
        <p:txBody>
          <a:bodyPr>
            <a:normAutofit/>
          </a:bodyPr>
          <a:lstStyle/>
          <a:p>
            <a:pPr algn="ctr"/>
            <a:r>
              <a:rPr lang="en-US" b="1" dirty="0">
                <a:effectLst>
                  <a:outerShdw blurRad="38100" dist="38100" dir="2700000" algn="tl">
                    <a:srgbClr val="000000"/>
                  </a:outerShdw>
                </a:effectLst>
              </a:rPr>
              <a:t>UTILITY CONFLICT MATRIX WORKBOOK</a:t>
            </a:r>
          </a:p>
        </p:txBody>
      </p:sp>
      <p:sp>
        <p:nvSpPr>
          <p:cNvPr id="4" name="Content Placeholder 3">
            <a:extLst>
              <a:ext uri="{FF2B5EF4-FFF2-40B4-BE49-F238E27FC236}">
                <a16:creationId xmlns:a16="http://schemas.microsoft.com/office/drawing/2014/main" id="{AAE1F522-50A3-4A8A-B5CE-D93F23E1EA39}"/>
              </a:ext>
            </a:extLst>
          </p:cNvPr>
          <p:cNvSpPr>
            <a:spLocks noGrp="1"/>
          </p:cNvSpPr>
          <p:nvPr>
            <p:ph idx="1"/>
          </p:nvPr>
        </p:nvSpPr>
        <p:spPr>
          <a:xfrm>
            <a:off x="1753300" y="1523998"/>
            <a:ext cx="8942664" cy="4978402"/>
          </a:xfrm>
        </p:spPr>
        <p:txBody>
          <a:bodyPr/>
          <a:lstStyle/>
          <a:p>
            <a:pPr marL="457200" lvl="1" indent="0">
              <a:buNone/>
            </a:pPr>
            <a:r>
              <a:rPr lang="en-US" sz="3200" dirty="0">
                <a:latin typeface="Calibri" panose="020F0502020204030204" pitchFamily="34" charset="0"/>
                <a:cs typeface="Calibri" panose="020F0502020204030204" pitchFamily="34" charset="0"/>
              </a:rPr>
              <a:t>The UCM workbook contains 5 worksheets:</a:t>
            </a:r>
            <a:endParaRPr lang="en-US" sz="3200" u="sng" dirty="0">
              <a:latin typeface="Calibri" panose="020F0502020204030204" pitchFamily="34" charset="0"/>
              <a:cs typeface="Calibri" panose="020F0502020204030204" pitchFamily="34" charset="0"/>
            </a:endParaRPr>
          </a:p>
          <a:p>
            <a:pPr marL="1371600" lvl="2" indent="-457200">
              <a:buClrTx/>
              <a:buFont typeface="Wingdings" panose="05000000000000000000" pitchFamily="2" charset="2"/>
              <a:buChar char="§"/>
            </a:pPr>
            <a:r>
              <a:rPr lang="en-US" sz="3200" dirty="0">
                <a:latin typeface="Calibri" panose="020F0502020204030204" pitchFamily="34" charset="0"/>
                <a:cs typeface="Calibri" panose="020F0502020204030204" pitchFamily="34" charset="0"/>
              </a:rPr>
              <a:t>Utility Conflict Matrix </a:t>
            </a:r>
          </a:p>
          <a:p>
            <a:pPr marL="1371600" lvl="2" indent="-457200">
              <a:buClrTx/>
              <a:buFont typeface="Wingdings" panose="05000000000000000000" pitchFamily="2" charset="2"/>
              <a:buChar char="§"/>
            </a:pPr>
            <a:r>
              <a:rPr lang="en-US" sz="3200" dirty="0">
                <a:latin typeface="Calibri" panose="020F0502020204030204" pitchFamily="34" charset="0"/>
                <a:cs typeface="Calibri" panose="020F0502020204030204" pitchFamily="34" charset="0"/>
              </a:rPr>
              <a:t>Cost Estimate Analysis </a:t>
            </a:r>
          </a:p>
          <a:p>
            <a:pPr marL="1371600" lvl="2" indent="-457200">
              <a:buClrTx/>
              <a:buFont typeface="Wingdings" panose="05000000000000000000" pitchFamily="2" charset="2"/>
              <a:buChar char="§"/>
            </a:pPr>
            <a:r>
              <a:rPr lang="en-US" sz="3200" dirty="0">
                <a:latin typeface="Calibri" panose="020F0502020204030204" pitchFamily="34" charset="0"/>
                <a:cs typeface="Calibri" panose="020F0502020204030204" pitchFamily="34" charset="0"/>
              </a:rPr>
              <a:t>User Guide </a:t>
            </a:r>
          </a:p>
          <a:p>
            <a:pPr marL="1371600" lvl="2" indent="-457200">
              <a:buClrTx/>
              <a:buFont typeface="Wingdings" panose="05000000000000000000" pitchFamily="2" charset="2"/>
              <a:buChar char="§"/>
            </a:pPr>
            <a:r>
              <a:rPr lang="en-US" sz="3200" dirty="0">
                <a:latin typeface="Calibri" panose="020F0502020204030204" pitchFamily="34" charset="0"/>
                <a:cs typeface="Calibri" panose="020F0502020204030204" pitchFamily="34" charset="0"/>
              </a:rPr>
              <a:t>Field and Column Descriptions </a:t>
            </a:r>
          </a:p>
          <a:p>
            <a:pPr marL="1371600" lvl="2" indent="-457200">
              <a:buClrTx/>
              <a:buFont typeface="Wingdings" panose="05000000000000000000" pitchFamily="2" charset="2"/>
              <a:buChar char="§"/>
            </a:pPr>
            <a:r>
              <a:rPr lang="en-US" sz="3200" dirty="0">
                <a:latin typeface="Calibri" panose="020F0502020204030204" pitchFamily="34" charset="0"/>
                <a:cs typeface="Calibri" panose="020F0502020204030204" pitchFamily="34" charset="0"/>
              </a:rPr>
              <a:t>Drop-Down Lists</a:t>
            </a:r>
            <a:endParaRPr lang="en-US" sz="3200" dirty="0"/>
          </a:p>
          <a:p>
            <a:endParaRPr lang="en-US" dirty="0"/>
          </a:p>
        </p:txBody>
      </p:sp>
      <p:pic>
        <p:nvPicPr>
          <p:cNvPr id="6" name="Recorded Sound">
            <a:hlinkClick r:id="" action="ppaction://media"/>
            <a:extLst>
              <a:ext uri="{FF2B5EF4-FFF2-40B4-BE49-F238E27FC236}">
                <a16:creationId xmlns:a16="http://schemas.microsoft.com/office/drawing/2014/main" id="{FEC3BEF9-AC4D-463A-9EF1-38A2903D70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04034" y="16931"/>
            <a:ext cx="609600" cy="609600"/>
          </a:xfrm>
          <a:prstGeom prst="rect">
            <a:avLst/>
          </a:prstGeom>
        </p:spPr>
      </p:pic>
    </p:spTree>
    <p:extLst>
      <p:ext uri="{BB962C8B-B14F-4D97-AF65-F5344CB8AC3E}">
        <p14:creationId xmlns:p14="http://schemas.microsoft.com/office/powerpoint/2010/main" val="138758155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9C130-6E72-4D30-8529-FAAFF0127F50}"/>
              </a:ext>
            </a:extLst>
          </p:cNvPr>
          <p:cNvSpPr>
            <a:spLocks noGrp="1"/>
          </p:cNvSpPr>
          <p:nvPr>
            <p:ph type="title"/>
          </p:nvPr>
        </p:nvSpPr>
        <p:spPr>
          <a:xfrm>
            <a:off x="0" y="0"/>
            <a:ext cx="12192000" cy="1507067"/>
          </a:xfrm>
        </p:spPr>
        <p:txBody>
          <a:bodyPr/>
          <a:lstStyle/>
          <a:p>
            <a:pPr algn="ctr"/>
            <a:r>
              <a:rPr lang="en-US" b="1" dirty="0">
                <a:effectLst>
                  <a:outerShdw blurRad="38100" dist="38100" dir="2700000" algn="tl">
                    <a:srgbClr val="000000"/>
                  </a:outerShdw>
                </a:effectLst>
              </a:rPr>
              <a:t>UTILITY CONFLICT MATRIX Worksheet</a:t>
            </a:r>
            <a:endParaRPr lang="en-US" dirty="0">
              <a:effectLst>
                <a:outerShdw blurRad="38100" dist="38100" dir="2700000" algn="tl">
                  <a:srgbClr val="000000"/>
                </a:outerShdw>
              </a:effectLst>
            </a:endParaRPr>
          </a:p>
        </p:txBody>
      </p:sp>
      <p:pic>
        <p:nvPicPr>
          <p:cNvPr id="4" name="Recorded Sound">
            <a:hlinkClick r:id="" action="ppaction://media"/>
            <a:extLst>
              <a:ext uri="{FF2B5EF4-FFF2-40B4-BE49-F238E27FC236}">
                <a16:creationId xmlns:a16="http://schemas.microsoft.com/office/drawing/2014/main" id="{6A3611C9-914C-4787-A666-FBF467EF27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03913" y="-33130"/>
            <a:ext cx="609600" cy="609600"/>
          </a:xfrm>
          <a:prstGeom prst="rect">
            <a:avLst/>
          </a:prstGeom>
        </p:spPr>
      </p:pic>
      <p:pic>
        <p:nvPicPr>
          <p:cNvPr id="5" name="Picture 4">
            <a:extLst>
              <a:ext uri="{FF2B5EF4-FFF2-40B4-BE49-F238E27FC236}">
                <a16:creationId xmlns:a16="http://schemas.microsoft.com/office/drawing/2014/main" id="{4EA04DCD-13A1-488B-8681-6FAC0EA97F8B}"/>
              </a:ext>
            </a:extLst>
          </p:cNvPr>
          <p:cNvPicPr>
            <a:picLocks noChangeAspect="1"/>
          </p:cNvPicPr>
          <p:nvPr/>
        </p:nvPicPr>
        <p:blipFill>
          <a:blip r:embed="rId6"/>
          <a:stretch>
            <a:fillRect/>
          </a:stretch>
        </p:blipFill>
        <p:spPr>
          <a:xfrm>
            <a:off x="936770" y="1151240"/>
            <a:ext cx="10318459" cy="5607179"/>
          </a:xfrm>
          <a:prstGeom prst="rect">
            <a:avLst/>
          </a:prstGeom>
        </p:spPr>
      </p:pic>
    </p:spTree>
    <p:extLst>
      <p:ext uri="{BB962C8B-B14F-4D97-AF65-F5344CB8AC3E}">
        <p14:creationId xmlns:p14="http://schemas.microsoft.com/office/powerpoint/2010/main" val="3267070387"/>
      </p:ext>
    </p:extLst>
  </p:cSld>
  <p:clrMapOvr>
    <a:masterClrMapping/>
  </p:clrMapOvr>
  <mc:AlternateContent xmlns:mc="http://schemas.openxmlformats.org/markup-compatibility/2006" xmlns:p14="http://schemas.microsoft.com/office/powerpoint/2010/main">
    <mc:Choice Requires="p14">
      <p:transition spd="slow" p14:dur="2000" advClick="0" advTm="33000"/>
    </mc:Choice>
    <mc:Fallback xmlns="">
      <p:transition spd="slow" advClick="0" advTm="3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186AE9-BE7C-489E-B40B-E13B884234C8}"/>
              </a:ext>
            </a:extLst>
          </p:cNvPr>
          <p:cNvPicPr>
            <a:picLocks noChangeAspect="1"/>
          </p:cNvPicPr>
          <p:nvPr/>
        </p:nvPicPr>
        <p:blipFill>
          <a:blip r:embed="rId6"/>
          <a:stretch>
            <a:fillRect/>
          </a:stretch>
        </p:blipFill>
        <p:spPr>
          <a:xfrm>
            <a:off x="0" y="2053465"/>
            <a:ext cx="12192000" cy="1938846"/>
          </a:xfrm>
          <a:prstGeom prst="rect">
            <a:avLst/>
          </a:prstGeom>
        </p:spPr>
      </p:pic>
      <p:sp>
        <p:nvSpPr>
          <p:cNvPr id="2" name="Title 1">
            <a:extLst>
              <a:ext uri="{FF2B5EF4-FFF2-40B4-BE49-F238E27FC236}">
                <a16:creationId xmlns:a16="http://schemas.microsoft.com/office/drawing/2014/main" id="{D890CC02-E2E7-40CA-8D9E-C665051755CF}"/>
              </a:ext>
            </a:extLst>
          </p:cNvPr>
          <p:cNvSpPr>
            <a:spLocks noGrp="1"/>
          </p:cNvSpPr>
          <p:nvPr>
            <p:ph type="title"/>
          </p:nvPr>
        </p:nvSpPr>
        <p:spPr>
          <a:xfrm>
            <a:off x="0" y="0"/>
            <a:ext cx="12192000" cy="1507067"/>
          </a:xfrm>
        </p:spPr>
        <p:txBody>
          <a:bodyPr/>
          <a:lstStyle/>
          <a:p>
            <a:pPr algn="ctr"/>
            <a:r>
              <a:rPr lang="en-US" b="1" dirty="0">
                <a:effectLst>
                  <a:outerShdw blurRad="38100" dist="38100" dir="2700000" algn="tl">
                    <a:srgbClr val="000000"/>
                  </a:outerShdw>
                </a:effectLst>
              </a:rPr>
              <a:t>UTILITY CONFLICT MATRIX WORKSHEET</a:t>
            </a:r>
            <a:endParaRPr lang="en-US" dirty="0">
              <a:effectLst>
                <a:outerShdw blurRad="38100" dist="38100" dir="2700000" algn="tl">
                  <a:srgbClr val="000000"/>
                </a:outerShdw>
              </a:effectLst>
            </a:endParaRPr>
          </a:p>
        </p:txBody>
      </p:sp>
      <p:sp>
        <p:nvSpPr>
          <p:cNvPr id="3" name="Content Placeholder 2">
            <a:extLst>
              <a:ext uri="{FF2B5EF4-FFF2-40B4-BE49-F238E27FC236}">
                <a16:creationId xmlns:a16="http://schemas.microsoft.com/office/drawing/2014/main" id="{03B523C9-EB59-4EC0-8A0C-2B7614593042}"/>
              </a:ext>
            </a:extLst>
          </p:cNvPr>
          <p:cNvSpPr>
            <a:spLocks noGrp="1"/>
          </p:cNvSpPr>
          <p:nvPr>
            <p:ph idx="1"/>
          </p:nvPr>
        </p:nvSpPr>
        <p:spPr>
          <a:xfrm>
            <a:off x="1878562" y="1194318"/>
            <a:ext cx="8434873" cy="1007706"/>
          </a:xfrm>
        </p:spPr>
        <p:txBody>
          <a:bodyPr>
            <a:normAutofit/>
          </a:bodyPr>
          <a:lstStyle/>
          <a:p>
            <a:pPr marL="914400" lvl="2" indent="0" algn="ctr">
              <a:buNone/>
            </a:pPr>
            <a:r>
              <a:rPr lang="en-US" sz="3200" u="sng" dirty="0">
                <a:latin typeface="Calibri" panose="020F0502020204030204" pitchFamily="34" charset="0"/>
                <a:cs typeface="Calibri" panose="020F0502020204030204" pitchFamily="34" charset="0"/>
              </a:rPr>
              <a:t>UCM – Header</a:t>
            </a:r>
          </a:p>
          <a:p>
            <a:endParaRPr lang="en-US" dirty="0"/>
          </a:p>
        </p:txBody>
      </p:sp>
      <p:graphicFrame>
        <p:nvGraphicFramePr>
          <p:cNvPr id="28" name="Object 27">
            <a:extLst>
              <a:ext uri="{FF2B5EF4-FFF2-40B4-BE49-F238E27FC236}">
                <a16:creationId xmlns:a16="http://schemas.microsoft.com/office/drawing/2014/main" id="{E4436090-6703-46FB-A4A1-DB7846D2DEE6}"/>
              </a:ext>
            </a:extLst>
          </p:cNvPr>
          <p:cNvGraphicFramePr>
            <a:graphicFrameLocks noChangeAspect="1"/>
          </p:cNvGraphicFramePr>
          <p:nvPr>
            <p:extLst>
              <p:ext uri="{D42A27DB-BD31-4B8C-83A1-F6EECF244321}">
                <p14:modId xmlns:p14="http://schemas.microsoft.com/office/powerpoint/2010/main" val="3540663833"/>
              </p:ext>
            </p:extLst>
          </p:nvPr>
        </p:nvGraphicFramePr>
        <p:xfrm>
          <a:off x="286308" y="4640232"/>
          <a:ext cx="1838325" cy="771525"/>
        </p:xfrm>
        <a:graphic>
          <a:graphicData uri="http://schemas.openxmlformats.org/presentationml/2006/ole">
            <mc:AlternateContent xmlns:mc="http://schemas.openxmlformats.org/markup-compatibility/2006">
              <mc:Choice xmlns:v="urn:schemas-microsoft-com:vml" Requires="v">
                <p:oleObj spid="_x0000_s1978" name="Macro-Enabled Worksheet" r:id="rId7" imgW="1838277" imgH="771701" progId="Excel.SheetMacroEnabled.12">
                  <p:embed/>
                </p:oleObj>
              </mc:Choice>
              <mc:Fallback>
                <p:oleObj name="Macro-Enabled Worksheet" r:id="rId7" imgW="1838277" imgH="771701" progId="Excel.SheetMacroEnabled.12">
                  <p:embed/>
                  <p:pic>
                    <p:nvPicPr>
                      <p:cNvPr id="0" name=""/>
                      <p:cNvPicPr/>
                      <p:nvPr/>
                    </p:nvPicPr>
                    <p:blipFill>
                      <a:blip r:embed="rId8"/>
                      <a:stretch>
                        <a:fillRect/>
                      </a:stretch>
                    </p:blipFill>
                    <p:spPr>
                      <a:xfrm>
                        <a:off x="286308" y="4640232"/>
                        <a:ext cx="1838325" cy="771525"/>
                      </a:xfrm>
                      <a:prstGeom prst="rect">
                        <a:avLst/>
                      </a:prstGeom>
                      <a:solidFill>
                        <a:srgbClr val="FFFFCC"/>
                      </a:solidFill>
                      <a:ln w="25400">
                        <a:solidFill>
                          <a:schemeClr val="dk1">
                            <a:hueMod val="94000"/>
                          </a:schemeClr>
                        </a:solidFill>
                      </a:ln>
                    </p:spPr>
                  </p:pic>
                </p:oleObj>
              </mc:Fallback>
            </mc:AlternateContent>
          </a:graphicData>
        </a:graphic>
      </p:graphicFrame>
      <p:graphicFrame>
        <p:nvGraphicFramePr>
          <p:cNvPr id="29" name="Object 28">
            <a:extLst>
              <a:ext uri="{FF2B5EF4-FFF2-40B4-BE49-F238E27FC236}">
                <a16:creationId xmlns:a16="http://schemas.microsoft.com/office/drawing/2014/main" id="{80AFFB18-037B-4581-B664-51AFAA881ACC}"/>
              </a:ext>
            </a:extLst>
          </p:cNvPr>
          <p:cNvGraphicFramePr>
            <a:graphicFrameLocks noChangeAspect="1"/>
          </p:cNvGraphicFramePr>
          <p:nvPr>
            <p:extLst>
              <p:ext uri="{D42A27DB-BD31-4B8C-83A1-F6EECF244321}">
                <p14:modId xmlns:p14="http://schemas.microsoft.com/office/powerpoint/2010/main" val="951333277"/>
              </p:ext>
            </p:extLst>
          </p:nvPr>
        </p:nvGraphicFramePr>
        <p:xfrm>
          <a:off x="2861928" y="4640232"/>
          <a:ext cx="2447925" cy="771525"/>
        </p:xfrm>
        <a:graphic>
          <a:graphicData uri="http://schemas.openxmlformats.org/presentationml/2006/ole">
            <mc:AlternateContent xmlns:mc="http://schemas.openxmlformats.org/markup-compatibility/2006">
              <mc:Choice xmlns:v="urn:schemas-microsoft-com:vml" Requires="v">
                <p:oleObj spid="_x0000_s1979" name="Macro-Enabled Worksheet" r:id="rId9" imgW="2447994" imgH="771701" progId="Excel.SheetMacroEnabled.12">
                  <p:embed/>
                </p:oleObj>
              </mc:Choice>
              <mc:Fallback>
                <p:oleObj name="Macro-Enabled Worksheet" r:id="rId9" imgW="2447994" imgH="771701" progId="Excel.SheetMacroEnabled.12">
                  <p:embed/>
                  <p:pic>
                    <p:nvPicPr>
                      <p:cNvPr id="0" name=""/>
                      <p:cNvPicPr/>
                      <p:nvPr/>
                    </p:nvPicPr>
                    <p:blipFill>
                      <a:blip r:embed="rId10"/>
                      <a:stretch>
                        <a:fillRect/>
                      </a:stretch>
                    </p:blipFill>
                    <p:spPr>
                      <a:xfrm>
                        <a:off x="2861928" y="4640232"/>
                        <a:ext cx="2447925" cy="771525"/>
                      </a:xfrm>
                      <a:prstGeom prst="rect">
                        <a:avLst/>
                      </a:prstGeom>
                      <a:solidFill>
                        <a:srgbClr val="FFFFCC"/>
                      </a:solidFill>
                      <a:ln w="25400">
                        <a:solidFill>
                          <a:schemeClr val="dk1">
                            <a:hueMod val="94000"/>
                          </a:schemeClr>
                        </a:solidFill>
                      </a:ln>
                    </p:spPr>
                  </p:pic>
                </p:oleObj>
              </mc:Fallback>
            </mc:AlternateContent>
          </a:graphicData>
        </a:graphic>
      </p:graphicFrame>
      <p:graphicFrame>
        <p:nvGraphicFramePr>
          <p:cNvPr id="30" name="Object 29">
            <a:extLst>
              <a:ext uri="{FF2B5EF4-FFF2-40B4-BE49-F238E27FC236}">
                <a16:creationId xmlns:a16="http://schemas.microsoft.com/office/drawing/2014/main" id="{EED188F5-DF2C-48BE-8F6A-1CD6CCE25F75}"/>
              </a:ext>
            </a:extLst>
          </p:cNvPr>
          <p:cNvGraphicFramePr>
            <a:graphicFrameLocks noChangeAspect="1"/>
          </p:cNvGraphicFramePr>
          <p:nvPr>
            <p:extLst>
              <p:ext uri="{D42A27DB-BD31-4B8C-83A1-F6EECF244321}">
                <p14:modId xmlns:p14="http://schemas.microsoft.com/office/powerpoint/2010/main" val="1088749423"/>
              </p:ext>
            </p:extLst>
          </p:nvPr>
        </p:nvGraphicFramePr>
        <p:xfrm>
          <a:off x="7323116" y="4640232"/>
          <a:ext cx="1838325" cy="1152525"/>
        </p:xfrm>
        <a:graphic>
          <a:graphicData uri="http://schemas.openxmlformats.org/presentationml/2006/ole">
            <mc:AlternateContent xmlns:mc="http://schemas.openxmlformats.org/markup-compatibility/2006">
              <mc:Choice xmlns:v="urn:schemas-microsoft-com:vml" Requires="v">
                <p:oleObj spid="_x0000_s1980" name="Macro-Enabled Worksheet" r:id="rId11" imgW="1838277" imgH="1152636" progId="Excel.SheetMacroEnabled.12">
                  <p:embed/>
                </p:oleObj>
              </mc:Choice>
              <mc:Fallback>
                <p:oleObj name="Macro-Enabled Worksheet" r:id="rId11" imgW="1838277" imgH="1152636" progId="Excel.SheetMacroEnabled.12">
                  <p:embed/>
                  <p:pic>
                    <p:nvPicPr>
                      <p:cNvPr id="0" name=""/>
                      <p:cNvPicPr/>
                      <p:nvPr/>
                    </p:nvPicPr>
                    <p:blipFill>
                      <a:blip r:embed="rId12"/>
                      <a:stretch>
                        <a:fillRect/>
                      </a:stretch>
                    </p:blipFill>
                    <p:spPr>
                      <a:xfrm>
                        <a:off x="7323116" y="4640232"/>
                        <a:ext cx="1838325" cy="1152525"/>
                      </a:xfrm>
                      <a:prstGeom prst="rect">
                        <a:avLst/>
                      </a:prstGeom>
                      <a:solidFill>
                        <a:srgbClr val="FFFFCC"/>
                      </a:solidFill>
                      <a:ln w="25400">
                        <a:solidFill>
                          <a:schemeClr val="dk1">
                            <a:hueMod val="94000"/>
                          </a:schemeClr>
                        </a:solidFill>
                      </a:ln>
                    </p:spPr>
                  </p:pic>
                </p:oleObj>
              </mc:Fallback>
            </mc:AlternateContent>
          </a:graphicData>
        </a:graphic>
      </p:graphicFrame>
      <p:pic>
        <p:nvPicPr>
          <p:cNvPr id="5" name="Recorded Sound">
            <a:hlinkClick r:id="" action="ppaction://media"/>
            <a:extLst>
              <a:ext uri="{FF2B5EF4-FFF2-40B4-BE49-F238E27FC236}">
                <a16:creationId xmlns:a16="http://schemas.microsoft.com/office/drawing/2014/main" id="{721522FA-1541-4C40-8F35-32518BC2AE06}"/>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2364278" y="0"/>
            <a:ext cx="609600" cy="609600"/>
          </a:xfrm>
          <a:prstGeom prst="rect">
            <a:avLst/>
          </a:prstGeom>
        </p:spPr>
      </p:pic>
      <p:cxnSp>
        <p:nvCxnSpPr>
          <p:cNvPr id="22" name="Straight Arrow Connector 21">
            <a:extLst>
              <a:ext uri="{FF2B5EF4-FFF2-40B4-BE49-F238E27FC236}">
                <a16:creationId xmlns:a16="http://schemas.microsoft.com/office/drawing/2014/main" id="{F199793B-125F-46EF-AEBF-0175D87667E6}"/>
              </a:ext>
            </a:extLst>
          </p:cNvPr>
          <p:cNvCxnSpPr>
            <a:cxnSpLocks/>
          </p:cNvCxnSpPr>
          <p:nvPr/>
        </p:nvCxnSpPr>
        <p:spPr>
          <a:xfrm flipH="1" flipV="1">
            <a:off x="5309854" y="2701386"/>
            <a:ext cx="2972755" cy="1938846"/>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080A609-71D0-4E0C-BC6F-DCE6D9F249A7}"/>
              </a:ext>
            </a:extLst>
          </p:cNvPr>
          <p:cNvCxnSpPr>
            <a:cxnSpLocks/>
          </p:cNvCxnSpPr>
          <p:nvPr/>
        </p:nvCxnSpPr>
        <p:spPr>
          <a:xfrm flipV="1">
            <a:off x="850543" y="3011322"/>
            <a:ext cx="403772" cy="1628911"/>
          </a:xfrm>
          <a:prstGeom prst="straightConnector1">
            <a:avLst/>
          </a:prstGeom>
          <a:ln w="25400">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C21532A8-1FE4-4896-B200-16AFA1F15D39}"/>
              </a:ext>
            </a:extLst>
          </p:cNvPr>
          <p:cNvCxnSpPr>
            <a:cxnSpLocks/>
          </p:cNvCxnSpPr>
          <p:nvPr/>
        </p:nvCxnSpPr>
        <p:spPr>
          <a:xfrm flipH="1" flipV="1">
            <a:off x="1282636" y="3429000"/>
            <a:ext cx="1999448" cy="1211232"/>
          </a:xfrm>
          <a:prstGeom prst="straightConnector1">
            <a:avLst/>
          </a:prstGeom>
          <a:ln w="254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272777012"/>
      </p:ext>
    </p:extLst>
  </p:cSld>
  <p:clrMapOvr>
    <a:masterClrMapping/>
  </p:clrMapOvr>
  <mc:AlternateContent xmlns:mc="http://schemas.openxmlformats.org/markup-compatibility/2006" xmlns:p14="http://schemas.microsoft.com/office/powerpoint/2010/main">
    <mc:Choice Requires="p14">
      <p:transition spd="slow" p14:dur="2000" advClick="0" advTm="54000"/>
    </mc:Choice>
    <mc:Fallback xmlns="">
      <p:transition spd="slow" advClick="0" advTm="5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79" fill="hold"/>
                                        <p:tgtEl>
                                          <p:spTgt spid="5"/>
                                        </p:tgtEl>
                                      </p:cBhvr>
                                    </p:cmd>
                                  </p:childTnLst>
                                </p:cTn>
                              </p:par>
                              <p:par>
                                <p:cTn id="7" presetID="10" presetClass="entr" presetSubtype="0" fill="hold" nodeType="withEffect">
                                  <p:stCondLst>
                                    <p:cond delay="22000"/>
                                  </p:stCondLst>
                                  <p:childTnLst>
                                    <p:set>
                                      <p:cBhvr>
                                        <p:cTn id="8" dur="1" fill="hold">
                                          <p:stCondLst>
                                            <p:cond delay="0"/>
                                          </p:stCondLst>
                                        </p:cTn>
                                        <p:tgtEl>
                                          <p:spTgt spid="28"/>
                                        </p:tgtEl>
                                        <p:attrNameLst>
                                          <p:attrName>style.visibility</p:attrName>
                                        </p:attrNameLst>
                                      </p:cBhvr>
                                      <p:to>
                                        <p:strVal val="visible"/>
                                      </p:to>
                                    </p:set>
                                    <p:animEffect transition="in" filter="fade">
                                      <p:cBhvr>
                                        <p:cTn id="9" dur="1000"/>
                                        <p:tgtEl>
                                          <p:spTgt spid="28"/>
                                        </p:tgtEl>
                                      </p:cBhvr>
                                    </p:animEffect>
                                  </p:childTnLst>
                                </p:cTn>
                              </p:par>
                              <p:par>
                                <p:cTn id="10" presetID="10" presetClass="entr" presetSubtype="0" fill="hold" nodeType="withEffect">
                                  <p:stCondLst>
                                    <p:cond delay="22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par>
                                <p:cTn id="13" presetID="10" presetClass="entr" presetSubtype="0" fill="hold" nodeType="withEffect">
                                  <p:stCondLst>
                                    <p:cond delay="2200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childTnLst>
                                </p:cTn>
                              </p:par>
                              <p:par>
                                <p:cTn id="16" presetID="10" presetClass="entr" presetSubtype="0" fill="hold" nodeType="withEffect">
                                  <p:stCondLst>
                                    <p:cond delay="2200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childTnLst>
                                </p:cTn>
                              </p:par>
                              <p:par>
                                <p:cTn id="19" presetID="10" presetClass="entr" presetSubtype="0" fill="hold" nodeType="withEffect">
                                  <p:stCondLst>
                                    <p:cond delay="3800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childTnLst>
                                </p:cTn>
                              </p:par>
                              <p:par>
                                <p:cTn id="22" presetID="10" presetClass="entr" presetSubtype="0" fill="hold" nodeType="withEffect">
                                  <p:stCondLst>
                                    <p:cond delay="3800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19ADD-6873-4FB6-80F3-2545593EA723}"/>
              </a:ext>
            </a:extLst>
          </p:cNvPr>
          <p:cNvSpPr>
            <a:spLocks noGrp="1"/>
          </p:cNvSpPr>
          <p:nvPr>
            <p:ph type="title"/>
          </p:nvPr>
        </p:nvSpPr>
        <p:spPr>
          <a:xfrm>
            <a:off x="0" y="0"/>
            <a:ext cx="12192000" cy="1507067"/>
          </a:xfrm>
        </p:spPr>
        <p:txBody>
          <a:bodyPr/>
          <a:lstStyle/>
          <a:p>
            <a:pPr algn="ctr"/>
            <a:r>
              <a:rPr lang="en-US" b="1" dirty="0">
                <a:solidFill>
                  <a:prstClr val="white"/>
                </a:solidFill>
                <a:effectLst>
                  <a:outerShdw blurRad="38100" dist="38100" dir="2700000" algn="tl">
                    <a:srgbClr val="000000">
                      <a:alpha val="43137"/>
                    </a:srgbClr>
                  </a:outerShdw>
                </a:effectLst>
              </a:rPr>
              <a:t>UTILITY CONFLICT MATRIX WORKSHEET</a:t>
            </a:r>
            <a:endParaRPr lang="en-US"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EBD9B1D3-5E51-4CDB-94A6-DC201ABDE8DF}"/>
              </a:ext>
            </a:extLst>
          </p:cNvPr>
          <p:cNvSpPr>
            <a:spLocks noGrp="1"/>
          </p:cNvSpPr>
          <p:nvPr>
            <p:ph idx="1"/>
          </p:nvPr>
        </p:nvSpPr>
        <p:spPr>
          <a:xfrm>
            <a:off x="46371" y="1007770"/>
            <a:ext cx="12192000" cy="778933"/>
          </a:xfrm>
        </p:spPr>
        <p:txBody>
          <a:bodyPr>
            <a:noAutofit/>
          </a:bodyPr>
          <a:lstStyle/>
          <a:p>
            <a:pPr marL="914400" lvl="2" indent="0" algn="ctr">
              <a:buClr>
                <a:prstClr val="white"/>
              </a:buClr>
              <a:buNone/>
            </a:pPr>
            <a:endParaRPr lang="en-US" sz="3200" dirty="0">
              <a:solidFill>
                <a:srgbClr val="146194">
                  <a:lumMod val="75000"/>
                </a:srgbClr>
              </a:solidFill>
              <a:latin typeface="Calibri" panose="020F0502020204030204" pitchFamily="34" charset="0"/>
              <a:cs typeface="Calibri" panose="020F0502020204030204" pitchFamily="34" charset="0"/>
            </a:endParaRPr>
          </a:p>
          <a:p>
            <a:pPr marL="914400" lvl="2" indent="0" algn="ctr">
              <a:buClr>
                <a:prstClr val="white"/>
              </a:buClr>
              <a:buNone/>
            </a:pPr>
            <a:r>
              <a:rPr lang="en-US" sz="3200" u="sng" dirty="0">
                <a:solidFill>
                  <a:srgbClr val="146194">
                    <a:lumMod val="75000"/>
                  </a:srgbClr>
                </a:solidFill>
                <a:latin typeface="Calibri" panose="020F0502020204030204" pitchFamily="34" charset="0"/>
                <a:cs typeface="Calibri" panose="020F0502020204030204" pitchFamily="34" charset="0"/>
              </a:rPr>
              <a:t>UCM – Matrix Data</a:t>
            </a:r>
          </a:p>
          <a:p>
            <a:endParaRPr lang="en-US" sz="3200" dirty="0">
              <a:latin typeface="Calibri" panose="020F0502020204030204" pitchFamily="34" charset="0"/>
              <a:cs typeface="Calibri" panose="020F0502020204030204" pitchFamily="34" charset="0"/>
            </a:endParaRPr>
          </a:p>
        </p:txBody>
      </p:sp>
      <p:cxnSp>
        <p:nvCxnSpPr>
          <p:cNvPr id="17" name="Straight Arrow Connector 16">
            <a:extLst>
              <a:ext uri="{FF2B5EF4-FFF2-40B4-BE49-F238E27FC236}">
                <a16:creationId xmlns:a16="http://schemas.microsoft.com/office/drawing/2014/main" id="{C0C82C39-B8F9-4F36-B8FA-6ED83D550F69}"/>
              </a:ext>
            </a:extLst>
          </p:cNvPr>
          <p:cNvCxnSpPr>
            <a:cxnSpLocks/>
          </p:cNvCxnSpPr>
          <p:nvPr/>
        </p:nvCxnSpPr>
        <p:spPr>
          <a:xfrm>
            <a:off x="1230275" y="3029533"/>
            <a:ext cx="0" cy="1361492"/>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9B35DE6-43DA-46FC-91B3-4CCFA6759B7E}"/>
              </a:ext>
            </a:extLst>
          </p:cNvPr>
          <p:cNvCxnSpPr>
            <a:cxnSpLocks/>
          </p:cNvCxnSpPr>
          <p:nvPr/>
        </p:nvCxnSpPr>
        <p:spPr>
          <a:xfrm flipH="1" flipV="1">
            <a:off x="487146" y="4391025"/>
            <a:ext cx="743129" cy="806515"/>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AC60CA3-4337-4C17-899E-95B026BC49B7}"/>
              </a:ext>
            </a:extLst>
          </p:cNvPr>
          <p:cNvCxnSpPr>
            <a:cxnSpLocks/>
            <a:stCxn id="65" idx="2"/>
          </p:cNvCxnSpPr>
          <p:nvPr/>
        </p:nvCxnSpPr>
        <p:spPr>
          <a:xfrm>
            <a:off x="10737315" y="3052333"/>
            <a:ext cx="1035350" cy="1319642"/>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E061A99-3E60-4C33-A85B-F3BE7DDE98EA}"/>
              </a:ext>
            </a:extLst>
          </p:cNvPr>
          <p:cNvCxnSpPr>
            <a:cxnSpLocks/>
            <a:stCxn id="63" idx="0"/>
          </p:cNvCxnSpPr>
          <p:nvPr/>
        </p:nvCxnSpPr>
        <p:spPr>
          <a:xfrm flipH="1" flipV="1">
            <a:off x="9505950" y="4371975"/>
            <a:ext cx="90114" cy="1247678"/>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28F71B3-9916-491B-8CCB-21F57E52100F}"/>
              </a:ext>
            </a:extLst>
          </p:cNvPr>
          <p:cNvCxnSpPr>
            <a:cxnSpLocks/>
          </p:cNvCxnSpPr>
          <p:nvPr/>
        </p:nvCxnSpPr>
        <p:spPr>
          <a:xfrm>
            <a:off x="10735930" y="3050452"/>
            <a:ext cx="35802" cy="1303571"/>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BC2B95B-F347-4CBA-8A49-7CA46ADDD3C8}"/>
              </a:ext>
            </a:extLst>
          </p:cNvPr>
          <p:cNvSpPr txBox="1"/>
          <p:nvPr/>
        </p:nvSpPr>
        <p:spPr>
          <a:xfrm>
            <a:off x="191412" y="5197540"/>
            <a:ext cx="2447925" cy="107721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bg1"/>
            </a:solidFill>
          </a:ln>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Recommend:</a:t>
            </a:r>
          </a:p>
          <a:p>
            <a:r>
              <a:rPr lang="en-US" sz="1600" dirty="0">
                <a:solidFill>
                  <a:schemeClr val="bg1"/>
                </a:solidFill>
                <a:latin typeface="Calibri" panose="020F0502020204030204" pitchFamily="34" charset="0"/>
                <a:cs typeface="Calibri" panose="020F0502020204030204" pitchFamily="34" charset="0"/>
              </a:rPr>
              <a:t>1, 2, 3 … n</a:t>
            </a:r>
          </a:p>
          <a:p>
            <a:r>
              <a:rPr lang="en-US" sz="1600" dirty="0">
                <a:solidFill>
                  <a:schemeClr val="bg1"/>
                </a:solidFill>
                <a:latin typeface="Calibri" panose="020F0502020204030204" pitchFamily="34" charset="0"/>
                <a:cs typeface="Calibri" panose="020F0502020204030204" pitchFamily="34" charset="0"/>
              </a:rPr>
              <a:t>Note – do not revise Conflict ID once assigned</a:t>
            </a:r>
          </a:p>
        </p:txBody>
      </p:sp>
      <p:sp>
        <p:nvSpPr>
          <p:cNvPr id="35" name="TextBox 34">
            <a:extLst>
              <a:ext uri="{FF2B5EF4-FFF2-40B4-BE49-F238E27FC236}">
                <a16:creationId xmlns:a16="http://schemas.microsoft.com/office/drawing/2014/main" id="{A036A6F7-92F3-4B0C-BC0C-77CD4E8BE0C5}"/>
              </a:ext>
            </a:extLst>
          </p:cNvPr>
          <p:cNvSpPr txBox="1"/>
          <p:nvPr/>
        </p:nvSpPr>
        <p:spPr>
          <a:xfrm>
            <a:off x="172749" y="2465676"/>
            <a:ext cx="2376599" cy="58477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bg1"/>
            </a:solidFill>
          </a:ln>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Recommend:</a:t>
            </a:r>
          </a:p>
          <a:p>
            <a:r>
              <a:rPr lang="en-US" sz="1600" dirty="0">
                <a:solidFill>
                  <a:schemeClr val="bg1"/>
                </a:solidFill>
                <a:latin typeface="Calibri" panose="020F0502020204030204" pitchFamily="34" charset="0"/>
                <a:cs typeface="Calibri" panose="020F0502020204030204" pitchFamily="34" charset="0"/>
              </a:rPr>
              <a:t>CP-1, CP-2, CP-3, etc.</a:t>
            </a:r>
          </a:p>
        </p:txBody>
      </p:sp>
      <p:sp>
        <p:nvSpPr>
          <p:cNvPr id="40" name="TextBox 39">
            <a:extLst>
              <a:ext uri="{FF2B5EF4-FFF2-40B4-BE49-F238E27FC236}">
                <a16:creationId xmlns:a16="http://schemas.microsoft.com/office/drawing/2014/main" id="{BAC98E3F-D432-4961-BD23-8E8F92192BC0}"/>
              </a:ext>
            </a:extLst>
          </p:cNvPr>
          <p:cNvSpPr txBox="1"/>
          <p:nvPr/>
        </p:nvSpPr>
        <p:spPr>
          <a:xfrm>
            <a:off x="6018517" y="4819118"/>
            <a:ext cx="2521904"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bg1"/>
            </a:solidFill>
          </a:ln>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Examples – 10” DIP, 4” PVC, 1” Buried Cable, etc.</a:t>
            </a:r>
          </a:p>
        </p:txBody>
      </p:sp>
      <p:cxnSp>
        <p:nvCxnSpPr>
          <p:cNvPr id="43" name="Straight Arrow Connector 42">
            <a:extLst>
              <a:ext uri="{FF2B5EF4-FFF2-40B4-BE49-F238E27FC236}">
                <a16:creationId xmlns:a16="http://schemas.microsoft.com/office/drawing/2014/main" id="{07CA889F-28AC-4030-A574-E9F584B46E5F}"/>
              </a:ext>
            </a:extLst>
          </p:cNvPr>
          <p:cNvCxnSpPr>
            <a:cxnSpLocks/>
            <a:stCxn id="40" idx="0"/>
          </p:cNvCxnSpPr>
          <p:nvPr/>
        </p:nvCxnSpPr>
        <p:spPr>
          <a:xfrm flipH="1" flipV="1">
            <a:off x="6372986" y="4354023"/>
            <a:ext cx="906483" cy="465095"/>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D73A215-70B1-4FA5-88EC-BEB32919ECA2}"/>
              </a:ext>
            </a:extLst>
          </p:cNvPr>
          <p:cNvSpPr txBox="1"/>
          <p:nvPr/>
        </p:nvSpPr>
        <p:spPr>
          <a:xfrm>
            <a:off x="7139494" y="5619653"/>
            <a:ext cx="4913139" cy="107721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bg1"/>
            </a:solidFill>
          </a:ln>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Preliminary Plans (general):</a:t>
            </a:r>
          </a:p>
          <a:p>
            <a:r>
              <a:rPr lang="en-US" sz="1600" dirty="0">
                <a:solidFill>
                  <a:schemeClr val="bg1"/>
                </a:solidFill>
                <a:latin typeface="Calibri" panose="020F0502020204030204" pitchFamily="34" charset="0"/>
                <a:cs typeface="Calibri" panose="020F0502020204030204" pitchFamily="34" charset="0"/>
              </a:rPr>
              <a:t>Examples – Pipe, DI, Pole Base, Bridge Foundation, etc.</a:t>
            </a:r>
          </a:p>
          <a:p>
            <a:r>
              <a:rPr lang="en-US" sz="1600" dirty="0">
                <a:solidFill>
                  <a:schemeClr val="bg1"/>
                </a:solidFill>
                <a:latin typeface="Calibri" panose="020F0502020204030204" pitchFamily="34" charset="0"/>
                <a:cs typeface="Calibri" panose="020F0502020204030204" pitchFamily="34" charset="0"/>
              </a:rPr>
              <a:t>Semi-Final Plans (specific):</a:t>
            </a:r>
          </a:p>
          <a:p>
            <a:r>
              <a:rPr lang="en-US" sz="1600" dirty="0">
                <a:solidFill>
                  <a:schemeClr val="bg1"/>
                </a:solidFill>
                <a:latin typeface="Calibri" panose="020F0502020204030204" pitchFamily="34" charset="0"/>
                <a:cs typeface="Calibri" panose="020F0502020204030204" pitchFamily="34" charset="0"/>
              </a:rPr>
              <a:t>Examples – P-129 / 15” RCP, DI-203 / 48x48, etc.</a:t>
            </a:r>
          </a:p>
        </p:txBody>
      </p:sp>
      <p:sp>
        <p:nvSpPr>
          <p:cNvPr id="65" name="TextBox 64">
            <a:extLst>
              <a:ext uri="{FF2B5EF4-FFF2-40B4-BE49-F238E27FC236}">
                <a16:creationId xmlns:a16="http://schemas.microsoft.com/office/drawing/2014/main" id="{9200EE93-A390-4260-BD1C-4880241F7E0F}"/>
              </a:ext>
            </a:extLst>
          </p:cNvPr>
          <p:cNvSpPr txBox="1"/>
          <p:nvPr/>
        </p:nvSpPr>
        <p:spPr>
          <a:xfrm>
            <a:off x="9421997" y="1975115"/>
            <a:ext cx="2630636" cy="107721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solidFill>
              <a:schemeClr val="bg1"/>
            </a:solidFill>
          </a:ln>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End station and offset, if applicable</a:t>
            </a:r>
          </a:p>
          <a:p>
            <a:r>
              <a:rPr lang="en-US" sz="1600" dirty="0">
                <a:solidFill>
                  <a:schemeClr val="bg1"/>
                </a:solidFill>
                <a:latin typeface="Calibri" panose="020F0502020204030204" pitchFamily="34" charset="0"/>
                <a:cs typeface="Calibri" panose="020F0502020204030204" pitchFamily="34" charset="0"/>
              </a:rPr>
              <a:t>Note – negative offset denotes left of baseline</a:t>
            </a:r>
          </a:p>
        </p:txBody>
      </p:sp>
      <p:graphicFrame>
        <p:nvGraphicFramePr>
          <p:cNvPr id="30" name="Object 29">
            <a:extLst>
              <a:ext uri="{FF2B5EF4-FFF2-40B4-BE49-F238E27FC236}">
                <a16:creationId xmlns:a16="http://schemas.microsoft.com/office/drawing/2014/main" id="{B9ECDF38-A401-4D64-98F0-FBDA58019C63}"/>
              </a:ext>
            </a:extLst>
          </p:cNvPr>
          <p:cNvGraphicFramePr>
            <a:graphicFrameLocks noChangeAspect="1"/>
          </p:cNvGraphicFramePr>
          <p:nvPr>
            <p:extLst>
              <p:ext uri="{D42A27DB-BD31-4B8C-83A1-F6EECF244321}">
                <p14:modId xmlns:p14="http://schemas.microsoft.com/office/powerpoint/2010/main" val="1931084182"/>
              </p:ext>
            </p:extLst>
          </p:nvPr>
        </p:nvGraphicFramePr>
        <p:xfrm>
          <a:off x="2781326" y="4721580"/>
          <a:ext cx="2447925" cy="771525"/>
        </p:xfrm>
        <a:graphic>
          <a:graphicData uri="http://schemas.openxmlformats.org/presentationml/2006/ole">
            <mc:AlternateContent xmlns:mc="http://schemas.openxmlformats.org/markup-compatibility/2006">
              <mc:Choice xmlns:v="urn:schemas-microsoft-com:vml" Requires="v">
                <p:oleObj spid="_x0000_s6107" name="Binary Worksheet" r:id="rId6" imgW="2447994" imgH="771701" progId="Excel.SheetBinaryMacroEnabled.12">
                  <p:embed/>
                </p:oleObj>
              </mc:Choice>
              <mc:Fallback>
                <p:oleObj name="Binary Worksheet" r:id="rId6" imgW="2447994" imgH="771701" progId="Excel.SheetBinaryMacroEnabled.12">
                  <p:embed/>
                  <p:pic>
                    <p:nvPicPr>
                      <p:cNvPr id="9" name="Object 8">
                        <a:extLst>
                          <a:ext uri="{FF2B5EF4-FFF2-40B4-BE49-F238E27FC236}">
                            <a16:creationId xmlns:a16="http://schemas.microsoft.com/office/drawing/2014/main" id="{DE85653F-70CF-493C-9559-74446531E47E}"/>
                          </a:ext>
                        </a:extLst>
                      </p:cNvPr>
                      <p:cNvPicPr/>
                      <p:nvPr/>
                    </p:nvPicPr>
                    <p:blipFill>
                      <a:blip r:embed="rId7"/>
                      <a:stretch>
                        <a:fillRect/>
                      </a:stretch>
                    </p:blipFill>
                    <p:spPr>
                      <a:xfrm>
                        <a:off x="2781326" y="4721580"/>
                        <a:ext cx="2447925" cy="771525"/>
                      </a:xfrm>
                      <a:prstGeom prst="rect">
                        <a:avLst/>
                      </a:prstGeom>
                      <a:solidFill>
                        <a:srgbClr val="FFFFCC"/>
                      </a:solidFill>
                      <a:ln w="25400">
                        <a:solidFill>
                          <a:schemeClr val="bg1"/>
                        </a:solidFill>
                      </a:ln>
                    </p:spPr>
                  </p:pic>
                </p:oleObj>
              </mc:Fallback>
            </mc:AlternateContent>
          </a:graphicData>
        </a:graphic>
      </p:graphicFrame>
      <p:graphicFrame>
        <p:nvGraphicFramePr>
          <p:cNvPr id="32" name="Object 31">
            <a:extLst>
              <a:ext uri="{FF2B5EF4-FFF2-40B4-BE49-F238E27FC236}">
                <a16:creationId xmlns:a16="http://schemas.microsoft.com/office/drawing/2014/main" id="{8A45B0FE-C7D3-4966-B273-0D1A75F73E4C}"/>
              </a:ext>
            </a:extLst>
          </p:cNvPr>
          <p:cNvGraphicFramePr>
            <a:graphicFrameLocks noChangeAspect="1"/>
          </p:cNvGraphicFramePr>
          <p:nvPr>
            <p:extLst>
              <p:ext uri="{D42A27DB-BD31-4B8C-83A1-F6EECF244321}">
                <p14:modId xmlns:p14="http://schemas.microsoft.com/office/powerpoint/2010/main" val="4271467081"/>
              </p:ext>
            </p:extLst>
          </p:nvPr>
        </p:nvGraphicFramePr>
        <p:xfrm>
          <a:off x="5596430" y="1836390"/>
          <a:ext cx="3639829" cy="1343025"/>
        </p:xfrm>
        <a:graphic>
          <a:graphicData uri="http://schemas.openxmlformats.org/presentationml/2006/ole">
            <mc:AlternateContent xmlns:mc="http://schemas.openxmlformats.org/markup-compatibility/2006">
              <mc:Choice xmlns:v="urn:schemas-microsoft-com:vml" Requires="v">
                <p:oleObj spid="_x0000_s6108" name="Binary Worksheet" r:id="rId8" imgW="3666951" imgH="1343131" progId="Excel.SheetBinaryMacroEnabled.12">
                  <p:embed/>
                </p:oleObj>
              </mc:Choice>
              <mc:Fallback>
                <p:oleObj name="Binary Worksheet" r:id="rId8" imgW="3666951" imgH="1343131" progId="Excel.SheetBinaryMacroEnabled.12">
                  <p:embed/>
                  <p:pic>
                    <p:nvPicPr>
                      <p:cNvPr id="14" name="Object 13">
                        <a:extLst>
                          <a:ext uri="{FF2B5EF4-FFF2-40B4-BE49-F238E27FC236}">
                            <a16:creationId xmlns:a16="http://schemas.microsoft.com/office/drawing/2014/main" id="{9BD7EA06-628F-40C4-A7D1-1977C4263135}"/>
                          </a:ext>
                        </a:extLst>
                      </p:cNvPr>
                      <p:cNvPicPr/>
                      <p:nvPr/>
                    </p:nvPicPr>
                    <p:blipFill>
                      <a:blip r:embed="rId9"/>
                      <a:stretch>
                        <a:fillRect/>
                      </a:stretch>
                    </p:blipFill>
                    <p:spPr>
                      <a:xfrm>
                        <a:off x="5596430" y="1836390"/>
                        <a:ext cx="3639829" cy="1343025"/>
                      </a:xfrm>
                      <a:prstGeom prst="rect">
                        <a:avLst/>
                      </a:prstGeom>
                      <a:solidFill>
                        <a:srgbClr val="FFFFCC"/>
                      </a:solidFill>
                      <a:ln w="25400">
                        <a:solidFill>
                          <a:schemeClr val="bg1"/>
                        </a:solidFill>
                      </a:ln>
                    </p:spPr>
                  </p:pic>
                </p:oleObj>
              </mc:Fallback>
            </mc:AlternateContent>
          </a:graphicData>
        </a:graphic>
      </p:graphicFrame>
      <p:graphicFrame>
        <p:nvGraphicFramePr>
          <p:cNvPr id="34" name="Object 33">
            <a:extLst>
              <a:ext uri="{FF2B5EF4-FFF2-40B4-BE49-F238E27FC236}">
                <a16:creationId xmlns:a16="http://schemas.microsoft.com/office/drawing/2014/main" id="{DEAE5E8C-DE9C-4982-B1B8-9ABB4F02F901}"/>
              </a:ext>
            </a:extLst>
          </p:cNvPr>
          <p:cNvGraphicFramePr>
            <a:graphicFrameLocks noChangeAspect="1"/>
          </p:cNvGraphicFramePr>
          <p:nvPr>
            <p:extLst>
              <p:ext uri="{D42A27DB-BD31-4B8C-83A1-F6EECF244321}">
                <p14:modId xmlns:p14="http://schemas.microsoft.com/office/powerpoint/2010/main" val="285371563"/>
              </p:ext>
            </p:extLst>
          </p:nvPr>
        </p:nvGraphicFramePr>
        <p:xfrm>
          <a:off x="4681744" y="5619653"/>
          <a:ext cx="1838325" cy="1152525"/>
        </p:xfrm>
        <a:graphic>
          <a:graphicData uri="http://schemas.openxmlformats.org/presentationml/2006/ole">
            <mc:AlternateContent xmlns:mc="http://schemas.openxmlformats.org/markup-compatibility/2006">
              <mc:Choice xmlns:v="urn:schemas-microsoft-com:vml" Requires="v">
                <p:oleObj spid="_x0000_s6109" name="Binary Worksheet" r:id="rId10" imgW="1838277" imgH="1152636" progId="Excel.SheetBinaryMacroEnabled.12">
                  <p:embed/>
                </p:oleObj>
              </mc:Choice>
              <mc:Fallback>
                <p:oleObj name="Binary Worksheet" r:id="rId10" imgW="1838277" imgH="1152636" progId="Excel.SheetBinaryMacroEnabled.12">
                  <p:embed/>
                  <p:pic>
                    <p:nvPicPr>
                      <p:cNvPr id="10" name="Object 9">
                        <a:extLst>
                          <a:ext uri="{FF2B5EF4-FFF2-40B4-BE49-F238E27FC236}">
                            <a16:creationId xmlns:a16="http://schemas.microsoft.com/office/drawing/2014/main" id="{84B2C141-F470-4E5F-9911-282685A9384A}"/>
                          </a:ext>
                        </a:extLst>
                      </p:cNvPr>
                      <p:cNvPicPr/>
                      <p:nvPr/>
                    </p:nvPicPr>
                    <p:blipFill>
                      <a:blip r:embed="rId11"/>
                      <a:stretch>
                        <a:fillRect/>
                      </a:stretch>
                    </p:blipFill>
                    <p:spPr>
                      <a:xfrm>
                        <a:off x="4681744" y="5619653"/>
                        <a:ext cx="1838325" cy="1152525"/>
                      </a:xfrm>
                      <a:prstGeom prst="rect">
                        <a:avLst/>
                      </a:prstGeom>
                      <a:solidFill>
                        <a:srgbClr val="FFFFCC"/>
                      </a:solidFill>
                      <a:ln w="25400">
                        <a:solidFill>
                          <a:schemeClr val="bg1"/>
                        </a:solidFill>
                      </a:ln>
                    </p:spPr>
                  </p:pic>
                </p:oleObj>
              </mc:Fallback>
            </mc:AlternateContent>
          </a:graphicData>
        </a:graphic>
      </p:graphicFrame>
      <p:graphicFrame>
        <p:nvGraphicFramePr>
          <p:cNvPr id="37" name="Object 36">
            <a:extLst>
              <a:ext uri="{FF2B5EF4-FFF2-40B4-BE49-F238E27FC236}">
                <a16:creationId xmlns:a16="http://schemas.microsoft.com/office/drawing/2014/main" id="{91B482A9-A533-46A8-95F3-C7D4EAF9649B}"/>
              </a:ext>
            </a:extLst>
          </p:cNvPr>
          <p:cNvGraphicFramePr>
            <a:graphicFrameLocks noChangeAspect="1"/>
          </p:cNvGraphicFramePr>
          <p:nvPr>
            <p:extLst>
              <p:ext uri="{D42A27DB-BD31-4B8C-83A1-F6EECF244321}">
                <p14:modId xmlns:p14="http://schemas.microsoft.com/office/powerpoint/2010/main" val="3636412577"/>
              </p:ext>
            </p:extLst>
          </p:nvPr>
        </p:nvGraphicFramePr>
        <p:xfrm>
          <a:off x="1532489" y="1309716"/>
          <a:ext cx="3057525" cy="771525"/>
        </p:xfrm>
        <a:graphic>
          <a:graphicData uri="http://schemas.openxmlformats.org/presentationml/2006/ole">
            <mc:AlternateContent xmlns:mc="http://schemas.openxmlformats.org/markup-compatibility/2006">
              <mc:Choice xmlns:v="urn:schemas-microsoft-com:vml" Requires="v">
                <p:oleObj spid="_x0000_s6110" name="Binary Worksheet" r:id="rId12" imgW="3057620" imgH="771490" progId="Excel.SheetBinaryMacroEnabled.12">
                  <p:embed/>
                </p:oleObj>
              </mc:Choice>
              <mc:Fallback>
                <p:oleObj name="Binary Worksheet" r:id="rId12" imgW="3057620" imgH="771490" progId="Excel.SheetBinaryMacroEnabled.12">
                  <p:embed/>
                  <p:pic>
                    <p:nvPicPr>
                      <p:cNvPr id="8" name="Object 7">
                        <a:extLst>
                          <a:ext uri="{FF2B5EF4-FFF2-40B4-BE49-F238E27FC236}">
                            <a16:creationId xmlns:a16="http://schemas.microsoft.com/office/drawing/2014/main" id="{459FC029-0E94-48C8-AE2B-911F1DE8FE92}"/>
                          </a:ext>
                        </a:extLst>
                      </p:cNvPr>
                      <p:cNvPicPr/>
                      <p:nvPr/>
                    </p:nvPicPr>
                    <p:blipFill>
                      <a:blip r:embed="rId13"/>
                      <a:stretch>
                        <a:fillRect/>
                      </a:stretch>
                    </p:blipFill>
                    <p:spPr>
                      <a:xfrm>
                        <a:off x="1532489" y="1309716"/>
                        <a:ext cx="3057525" cy="771525"/>
                      </a:xfrm>
                      <a:prstGeom prst="rect">
                        <a:avLst/>
                      </a:prstGeom>
                      <a:solidFill>
                        <a:srgbClr val="FFFFCC"/>
                      </a:solidFill>
                      <a:ln w="25400">
                        <a:solidFill>
                          <a:schemeClr val="bg1"/>
                        </a:solidFill>
                      </a:ln>
                    </p:spPr>
                  </p:pic>
                </p:oleObj>
              </mc:Fallback>
            </mc:AlternateContent>
          </a:graphicData>
        </a:graphic>
      </p:graphicFrame>
      <p:pic>
        <p:nvPicPr>
          <p:cNvPr id="6" name="Recorded Sound">
            <a:hlinkClick r:id="" action="ppaction://media"/>
            <a:extLst>
              <a:ext uri="{FF2B5EF4-FFF2-40B4-BE49-F238E27FC236}">
                <a16:creationId xmlns:a16="http://schemas.microsoft.com/office/drawing/2014/main" id="{18A436A6-5108-42E6-BD03-43F007DF4216}"/>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2476813" y="0"/>
            <a:ext cx="609600" cy="609600"/>
          </a:xfrm>
          <a:prstGeom prst="rect">
            <a:avLst/>
          </a:prstGeom>
        </p:spPr>
      </p:pic>
      <p:pic>
        <p:nvPicPr>
          <p:cNvPr id="5" name="Picture 4">
            <a:extLst>
              <a:ext uri="{FF2B5EF4-FFF2-40B4-BE49-F238E27FC236}">
                <a16:creationId xmlns:a16="http://schemas.microsoft.com/office/drawing/2014/main" id="{27641689-1041-4D59-AB55-2C4DFCB15C72}"/>
              </a:ext>
            </a:extLst>
          </p:cNvPr>
          <p:cNvPicPr>
            <a:picLocks noChangeAspect="1"/>
          </p:cNvPicPr>
          <p:nvPr/>
        </p:nvPicPr>
        <p:blipFill>
          <a:blip r:embed="rId15"/>
          <a:stretch>
            <a:fillRect/>
          </a:stretch>
        </p:blipFill>
        <p:spPr>
          <a:xfrm>
            <a:off x="29606" y="3403500"/>
            <a:ext cx="12132788" cy="1191533"/>
          </a:xfrm>
          <a:prstGeom prst="rect">
            <a:avLst/>
          </a:prstGeom>
        </p:spPr>
      </p:pic>
      <p:cxnSp>
        <p:nvCxnSpPr>
          <p:cNvPr id="42" name="Straight Arrow Connector 41">
            <a:extLst>
              <a:ext uri="{FF2B5EF4-FFF2-40B4-BE49-F238E27FC236}">
                <a16:creationId xmlns:a16="http://schemas.microsoft.com/office/drawing/2014/main" id="{25F44E84-AE1A-450D-839B-671475E25576}"/>
              </a:ext>
            </a:extLst>
          </p:cNvPr>
          <p:cNvCxnSpPr>
            <a:cxnSpLocks/>
          </p:cNvCxnSpPr>
          <p:nvPr/>
        </p:nvCxnSpPr>
        <p:spPr>
          <a:xfrm>
            <a:off x="3070496" y="2099498"/>
            <a:ext cx="536378" cy="2291527"/>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D653729-253C-4A17-AE3C-B7EF603C66C2}"/>
              </a:ext>
            </a:extLst>
          </p:cNvPr>
          <p:cNvCxnSpPr>
            <a:cxnSpLocks/>
          </p:cNvCxnSpPr>
          <p:nvPr/>
        </p:nvCxnSpPr>
        <p:spPr>
          <a:xfrm flipH="1" flipV="1">
            <a:off x="2195804" y="4391026"/>
            <a:ext cx="576878" cy="716316"/>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256C5F5-CBF7-4E5C-ADEF-61BD696E11FF}"/>
              </a:ext>
            </a:extLst>
          </p:cNvPr>
          <p:cNvCxnSpPr>
            <a:cxnSpLocks/>
            <a:stCxn id="34" idx="0"/>
          </p:cNvCxnSpPr>
          <p:nvPr/>
        </p:nvCxnSpPr>
        <p:spPr>
          <a:xfrm flipH="1" flipV="1">
            <a:off x="5229251" y="4354023"/>
            <a:ext cx="371655" cy="1265630"/>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A9605304-216E-4DEE-8489-B167B4367320}"/>
              </a:ext>
            </a:extLst>
          </p:cNvPr>
          <p:cNvCxnSpPr>
            <a:cxnSpLocks/>
          </p:cNvCxnSpPr>
          <p:nvPr/>
        </p:nvCxnSpPr>
        <p:spPr>
          <a:xfrm>
            <a:off x="7583155" y="3211405"/>
            <a:ext cx="114218" cy="1179620"/>
          </a:xfrm>
          <a:prstGeom prst="straightConnector1">
            <a:avLst/>
          </a:prstGeom>
          <a:ln w="2540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321020"/>
      </p:ext>
    </p:extLst>
  </p:cSld>
  <p:clrMapOvr>
    <a:masterClrMapping/>
  </p:clrMapOvr>
  <mc:AlternateContent xmlns:mc="http://schemas.openxmlformats.org/markup-compatibility/2006" xmlns:p14="http://schemas.microsoft.com/office/powerpoint/2010/main">
    <mc:Choice Requires="p14">
      <p:transition spd="slow" p14:dur="2000" advClick="0" advTm="119000"/>
    </mc:Choice>
    <mc:Fallback xmlns="">
      <p:transition spd="slow" advClick="0" advTm="11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23" fill="hold"/>
                                        <p:tgtEl>
                                          <p:spTgt spid="6"/>
                                        </p:tgtEl>
                                      </p:cBhvr>
                                    </p:cmd>
                                  </p:childTnLst>
                                </p:cTn>
                              </p:par>
                              <p:par>
                                <p:cTn id="7" presetID="10" presetClass="entr" presetSubtype="0" fill="hold" grpId="0" nodeType="withEffect">
                                  <p:stCondLst>
                                    <p:cond delay="23000"/>
                                  </p:stCondLst>
                                  <p:childTnLst>
                                    <p:set>
                                      <p:cBhvr>
                                        <p:cTn id="8" dur="1" fill="hold">
                                          <p:stCondLst>
                                            <p:cond delay="0"/>
                                          </p:stCondLst>
                                        </p:cTn>
                                        <p:tgtEl>
                                          <p:spTgt spid="31"/>
                                        </p:tgtEl>
                                        <p:attrNameLst>
                                          <p:attrName>style.visibility</p:attrName>
                                        </p:attrNameLst>
                                      </p:cBhvr>
                                      <p:to>
                                        <p:strVal val="visible"/>
                                      </p:to>
                                    </p:set>
                                    <p:animEffect transition="in" filter="fade">
                                      <p:cBhvr>
                                        <p:cTn id="9" dur="1000"/>
                                        <p:tgtEl>
                                          <p:spTgt spid="31"/>
                                        </p:tgtEl>
                                      </p:cBhvr>
                                    </p:animEffect>
                                  </p:childTnLst>
                                </p:cTn>
                              </p:par>
                              <p:par>
                                <p:cTn id="10" presetID="10" presetClass="entr" presetSubtype="0" fill="hold" nodeType="withEffect">
                                  <p:stCondLst>
                                    <p:cond delay="230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par>
                                <p:cTn id="13" presetID="10" presetClass="entr" presetSubtype="0" fill="hold" grpId="0" nodeType="withEffect">
                                  <p:stCondLst>
                                    <p:cond delay="5200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childTnLst>
                                </p:cTn>
                              </p:par>
                              <p:par>
                                <p:cTn id="16" presetID="10" presetClass="entr" presetSubtype="0" fill="hold" nodeType="withEffect">
                                  <p:stCondLst>
                                    <p:cond delay="520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childTnLst>
                                </p:cTn>
                              </p:par>
                              <p:par>
                                <p:cTn id="19" presetID="10" presetClass="entr" presetSubtype="0" fill="hold" grpId="0" nodeType="withEffect">
                                  <p:stCondLst>
                                    <p:cond delay="5900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1000"/>
                                        <p:tgtEl>
                                          <p:spTgt spid="65"/>
                                        </p:tgtEl>
                                      </p:cBhvr>
                                    </p:animEffect>
                                  </p:childTnLst>
                                </p:cTn>
                              </p:par>
                              <p:par>
                                <p:cTn id="22" presetID="10" presetClass="entr" presetSubtype="0" fill="hold" nodeType="withEffect">
                                  <p:stCondLst>
                                    <p:cond delay="590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childTnLst>
                                </p:cTn>
                              </p:par>
                              <p:par>
                                <p:cTn id="25" presetID="10" presetClass="entr" presetSubtype="0" fill="hold" nodeType="withEffect">
                                  <p:stCondLst>
                                    <p:cond delay="590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childTnLst>
                                </p:cTn>
                              </p:par>
                              <p:par>
                                <p:cTn id="28" presetID="10" presetClass="entr" presetSubtype="0" fill="hold" grpId="0" nodeType="withEffect">
                                  <p:stCondLst>
                                    <p:cond delay="67500"/>
                                  </p:stCondLst>
                                  <p:childTnLst>
                                    <p:set>
                                      <p:cBhvr>
                                        <p:cTn id="29" dur="1" fill="hold">
                                          <p:stCondLst>
                                            <p:cond delay="0"/>
                                          </p:stCondLst>
                                        </p:cTn>
                                        <p:tgtEl>
                                          <p:spTgt spid="63"/>
                                        </p:tgtEl>
                                        <p:attrNameLst>
                                          <p:attrName>style.visibility</p:attrName>
                                        </p:attrNameLst>
                                      </p:cBhvr>
                                      <p:to>
                                        <p:strVal val="visible"/>
                                      </p:to>
                                    </p:set>
                                    <p:animEffect transition="in" filter="fade">
                                      <p:cBhvr>
                                        <p:cTn id="30" dur="1000"/>
                                        <p:tgtEl>
                                          <p:spTgt spid="63"/>
                                        </p:tgtEl>
                                      </p:cBhvr>
                                    </p:animEffect>
                                  </p:childTnLst>
                                </p:cTn>
                              </p:par>
                              <p:par>
                                <p:cTn id="31" presetID="10" presetClass="entr" presetSubtype="0" fill="hold" nodeType="withEffect">
                                  <p:stCondLst>
                                    <p:cond delay="6750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childTnLst>
                                </p:cTn>
                              </p:par>
                              <p:par>
                                <p:cTn id="34" presetID="10" presetClass="entr" presetSubtype="0" fill="hold" nodeType="withEffect">
                                  <p:stCondLst>
                                    <p:cond delay="9400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childTnLst>
                                </p:cTn>
                              </p:par>
                              <p:par>
                                <p:cTn id="37" presetID="10" presetClass="entr" presetSubtype="0" fill="hold" nodeType="withEffect">
                                  <p:stCondLst>
                                    <p:cond delay="9400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childTnLst>
                                </p:cTn>
                              </p:par>
                              <p:par>
                                <p:cTn id="40" presetID="10" presetClass="entr" presetSubtype="0" fill="hold" nodeType="withEffect">
                                  <p:stCondLst>
                                    <p:cond delay="9500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childTnLst>
                                </p:cTn>
                              </p:par>
                              <p:par>
                                <p:cTn id="43" presetID="10" presetClass="entr" presetSubtype="0" fill="hold" nodeType="withEffect">
                                  <p:stCondLst>
                                    <p:cond delay="9500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1000"/>
                                        <p:tgtEl>
                                          <p:spTgt spid="50"/>
                                        </p:tgtEl>
                                      </p:cBhvr>
                                    </p:animEffect>
                                  </p:childTnLst>
                                </p:cTn>
                              </p:par>
                              <p:par>
                                <p:cTn id="46" presetID="10" presetClass="entr" presetSubtype="0" fill="hold" grpId="0" nodeType="withEffect">
                                  <p:stCondLst>
                                    <p:cond delay="9600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1000"/>
                                        <p:tgtEl>
                                          <p:spTgt spid="40"/>
                                        </p:tgtEl>
                                      </p:cBhvr>
                                    </p:animEffect>
                                  </p:childTnLst>
                                </p:cTn>
                              </p:par>
                              <p:par>
                                <p:cTn id="49" presetID="10" presetClass="entr" presetSubtype="0" fill="hold" nodeType="withEffect">
                                  <p:stCondLst>
                                    <p:cond delay="9600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1000"/>
                                        <p:tgtEl>
                                          <p:spTgt spid="43"/>
                                        </p:tgtEl>
                                      </p:cBhvr>
                                    </p:animEffect>
                                  </p:childTnLst>
                                </p:cTn>
                              </p:par>
                              <p:par>
                                <p:cTn id="52" presetID="10" presetClass="entr" presetSubtype="0" fill="hold" nodeType="withEffect">
                                  <p:stCondLst>
                                    <p:cond delay="9750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childTnLst>
                                </p:cTn>
                              </p:par>
                              <p:par>
                                <p:cTn id="55" presetID="10" presetClass="entr" presetSubtype="0" fill="hold" nodeType="withEffect">
                                  <p:stCondLst>
                                    <p:cond delay="97500"/>
                                  </p:stCondLst>
                                  <p:childTnLst>
                                    <p:set>
                                      <p:cBhvr>
                                        <p:cTn id="56" dur="1" fill="hold">
                                          <p:stCondLst>
                                            <p:cond delay="0"/>
                                          </p:stCondLst>
                                        </p:cTn>
                                        <p:tgtEl>
                                          <p:spTgt spid="69"/>
                                        </p:tgtEl>
                                        <p:attrNameLst>
                                          <p:attrName>style.visibility</p:attrName>
                                        </p:attrNameLst>
                                      </p:cBhvr>
                                      <p:to>
                                        <p:strVal val="visible"/>
                                      </p:to>
                                    </p:set>
                                    <p:animEffect transition="in" filter="fade">
                                      <p:cBhvr>
                                        <p:cTn id="57" dur="1000"/>
                                        <p:tgtEl>
                                          <p:spTgt spid="69"/>
                                        </p:tgtEl>
                                      </p:cBhvr>
                                    </p:animEffect>
                                  </p:childTnLst>
                                </p:cTn>
                              </p:par>
                              <p:par>
                                <p:cTn id="58" presetID="10" presetClass="entr" presetSubtype="0" fill="hold" nodeType="withEffect">
                                  <p:stCondLst>
                                    <p:cond delay="11600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childTnLst>
                                </p:cTn>
                              </p:par>
                              <p:par>
                                <p:cTn id="61" presetID="10" presetClass="entr" presetSubtype="0" fill="hold" nodeType="withEffect">
                                  <p:stCondLst>
                                    <p:cond delay="11600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6"/>
                </p:tgtEl>
              </p:cMediaNode>
            </p:audio>
          </p:childTnLst>
        </p:cTn>
      </p:par>
    </p:tnLst>
    <p:bldLst>
      <p:bldP spid="31" grpId="0" animBg="1"/>
      <p:bldP spid="35" grpId="0" animBg="1"/>
      <p:bldP spid="40" grpId="0" animBg="1"/>
      <p:bldP spid="63" grpId="0" animBg="1"/>
      <p:bldP spid="65" grpId="0" animBg="1"/>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7996</TotalTime>
  <Words>3148</Words>
  <Application>Microsoft Office PowerPoint</Application>
  <PresentationFormat>Widescreen</PresentationFormat>
  <Paragraphs>330</Paragraphs>
  <Slides>25</Slides>
  <Notes>25</Notes>
  <HiddenSlides>0</HiddenSlides>
  <MMClips>24</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3</vt:i4>
      </vt:variant>
      <vt:variant>
        <vt:lpstr>Slide Titles</vt:lpstr>
      </vt:variant>
      <vt:variant>
        <vt:i4>25</vt:i4>
      </vt:variant>
    </vt:vector>
  </HeadingPairs>
  <TitlesOfParts>
    <vt:vector size="33" baseType="lpstr">
      <vt:lpstr>Calibri</vt:lpstr>
      <vt:lpstr>Century Gothic</vt:lpstr>
      <vt:lpstr>Wingdings</vt:lpstr>
      <vt:lpstr>Wingdings 3</vt:lpstr>
      <vt:lpstr>Slice</vt:lpstr>
      <vt:lpstr>Binary Worksheet</vt:lpstr>
      <vt:lpstr>Macro-Enabled Worksheet</vt:lpstr>
      <vt:lpstr>Document</vt:lpstr>
      <vt:lpstr>Utility Conflict MATRIX (UCM) TRAINING GUIDE JUNE 2020</vt:lpstr>
      <vt:lpstr>MANAGING Utility conflicts</vt:lpstr>
      <vt:lpstr>UTILITY CONFLICT MATRIX WORKBOOK</vt:lpstr>
      <vt:lpstr>UTILITY CONFLICT MATRIX WORKBOOK</vt:lpstr>
      <vt:lpstr>UTILITY CONFLICT MATRIX WORKBOOK</vt:lpstr>
      <vt:lpstr>UTILITY CONFLICT MATRIX WORKBOOK</vt:lpstr>
      <vt:lpstr>UTILITY CONFLICT MATRIX Worksheet</vt:lpstr>
      <vt:lpstr>UTILITY CONFLICT MATRIX WORKSHEET</vt:lpstr>
      <vt:lpstr>UTILITY CONFLICT MATRIX WORKSHEET</vt:lpstr>
      <vt:lpstr>UTILITY CONFLICT MATRIX WORKSHEET</vt:lpstr>
      <vt:lpstr>COST ESTIMATE ANALYSIS WORKSHEET</vt:lpstr>
      <vt:lpstr>COST ESTIMATE ANALYSIS WORKSHEET</vt:lpstr>
      <vt:lpstr>USER GUIDE WORKSHEET</vt:lpstr>
      <vt:lpstr>FIELD AND COLUMN DESCRIPTIONS WORKSHEET</vt:lpstr>
      <vt:lpstr>UCM DROP-DOWN LISTS WORKSHEET</vt:lpstr>
      <vt:lpstr>Example  Contract T201500202 US 13, Lochmeath Way to Puncheon Run Connector STA 278+00 to STA 283+50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Angelo</dc:creator>
  <cp:lastModifiedBy>Michael Angelo</cp:lastModifiedBy>
  <cp:revision>499</cp:revision>
  <dcterms:created xsi:type="dcterms:W3CDTF">2019-10-10T18:28:22Z</dcterms:created>
  <dcterms:modified xsi:type="dcterms:W3CDTF">2020-12-02T15:37:50Z</dcterms:modified>
</cp:coreProperties>
</file>